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618" r:id="rId4"/>
    <p:sldId id="257" r:id="rId5"/>
    <p:sldId id="522" r:id="rId6"/>
    <p:sldId id="523" r:id="rId7"/>
    <p:sldId id="277" r:id="rId8"/>
    <p:sldId id="27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731" r:id="rId19"/>
    <p:sldId id="732" r:id="rId20"/>
    <p:sldId id="268" r:id="rId21"/>
    <p:sldId id="298" r:id="rId22"/>
    <p:sldId id="510" r:id="rId23"/>
    <p:sldId id="511" r:id="rId24"/>
    <p:sldId id="269" r:id="rId25"/>
    <p:sldId id="306" r:id="rId26"/>
    <p:sldId id="307" r:id="rId27"/>
    <p:sldId id="308" r:id="rId28"/>
    <p:sldId id="310" r:id="rId29"/>
    <p:sldId id="273" r:id="rId30"/>
    <p:sldId id="309" r:id="rId31"/>
    <p:sldId id="275" r:id="rId32"/>
    <p:sldId id="328" r:id="rId33"/>
    <p:sldId id="329" r:id="rId34"/>
    <p:sldId id="332" r:id="rId35"/>
    <p:sldId id="346" r:id="rId36"/>
    <p:sldId id="458" r:id="rId37"/>
    <p:sldId id="315" r:id="rId38"/>
    <p:sldId id="333" r:id="rId39"/>
    <p:sldId id="317" r:id="rId40"/>
    <p:sldId id="364" r:id="rId41"/>
    <p:sldId id="424" r:id="rId42"/>
    <p:sldId id="514" r:id="rId43"/>
    <p:sldId id="318" r:id="rId44"/>
    <p:sldId id="460" r:id="rId45"/>
    <p:sldId id="461" r:id="rId46"/>
    <p:sldId id="462" r:id="rId47"/>
    <p:sldId id="463" r:id="rId48"/>
    <p:sldId id="464" r:id="rId49"/>
    <p:sldId id="497" r:id="rId50"/>
    <p:sldId id="362" r:id="rId51"/>
    <p:sldId id="365" r:id="rId52"/>
    <p:sldId id="366" r:id="rId53"/>
    <p:sldId id="319" r:id="rId54"/>
    <p:sldId id="699" r:id="rId55"/>
    <p:sldId id="360" r:id="rId56"/>
    <p:sldId id="361" r:id="rId57"/>
    <p:sldId id="321" r:id="rId58"/>
    <p:sldId id="323" r:id="rId59"/>
    <p:sldId id="513" r:id="rId60"/>
    <p:sldId id="324" r:id="rId61"/>
    <p:sldId id="380" r:id="rId62"/>
    <p:sldId id="379" r:id="rId63"/>
    <p:sldId id="325" r:id="rId64"/>
    <p:sldId id="327" r:id="rId65"/>
    <p:sldId id="395" r:id="rId66"/>
    <p:sldId id="396" r:id="rId67"/>
    <p:sldId id="384" r:id="rId68"/>
    <p:sldId id="518" r:id="rId69"/>
    <p:sldId id="601" r:id="rId70"/>
    <p:sldId id="410" r:id="rId71"/>
    <p:sldId id="386" r:id="rId72"/>
    <p:sldId id="387" r:id="rId73"/>
    <p:sldId id="389" r:id="rId74"/>
    <p:sldId id="388" r:id="rId75"/>
    <p:sldId id="391" r:id="rId76"/>
    <p:sldId id="382" r:id="rId77"/>
    <p:sldId id="383" r:id="rId78"/>
    <p:sldId id="392" r:id="rId79"/>
    <p:sldId id="393" r:id="rId80"/>
    <p:sldId id="515" r:id="rId81"/>
    <p:sldId id="516" r:id="rId82"/>
    <p:sldId id="517" r:id="rId83"/>
    <p:sldId id="519" r:id="rId84"/>
    <p:sldId id="520" r:id="rId85"/>
    <p:sldId id="521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9" Type="http://schemas.openxmlformats.org/officeDocument/2006/relationships/tableStyles" Target="tableStyles.xml"/><Relationship Id="rId88" Type="http://schemas.openxmlformats.org/officeDocument/2006/relationships/viewProps" Target="viewProps.xml"/><Relationship Id="rId87" Type="http://schemas.openxmlformats.org/officeDocument/2006/relationships/presProps" Target="presProps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microsoft.com/office/2007/relationships/media" Target="file:///C:\Users\DELL\Documents\JVP%20Cardiology\Cannon_A_wave_in_JVP_in_a_case_of_Complete_Heart_Block_Dept_of_Medicine.mp4" TargetMode="External"/><Relationship Id="rId1" Type="http://schemas.openxmlformats.org/officeDocument/2006/relationships/video" Target="file:///C:\Users\DELL\Documents\JVP%20Cardiology\Cannon_A_wave_in_JVP_in_a_case_of_Complete_Heart_Block_Dept_of_Medicine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microsoft.com/office/2007/relationships/media" Target="file:///C:\Users\DELL\Documents\JVP%20Cardiology\JVP%20neck%20veins%20(with%20slow%20motion)(720P_HD).mp4" TargetMode="External"/><Relationship Id="rId1" Type="http://schemas.openxmlformats.org/officeDocument/2006/relationships/video" Target="file:///C:\Users\DELL\Documents\JVP%20Cardiology\JVP%20neck%20veins%20(with%20slow%20motion)(720P_HD).mp4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0.png"/><Relationship Id="rId2" Type="http://schemas.microsoft.com/office/2007/relationships/media" Target="file:///C:\Users\DELL\Documents\New%20folder\video_2024-02-11_10-42-52.mp4" TargetMode="External"/><Relationship Id="rId1" Type="http://schemas.openxmlformats.org/officeDocument/2006/relationships/video" Target="file:///C:\Users\DELL\Documents\New%20folder\video_2024-02-11_10-42-52.mp4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6.jpeg"/><Relationship Id="rId1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microsoft.com/office/2007/relationships/media" Target="file:///C:\Users\DELL\Documents\JVP%20Cardiology\1-s2.0-S0019483215002953-mmc1.mp4" TargetMode="External"/><Relationship Id="rId4" Type="http://schemas.openxmlformats.org/officeDocument/2006/relationships/video" Target="file:///C:\Users\DELL\Documents\JVP%20Cardiology\1-s2.0-S0019483215002953-mmc1.mp4" TargetMode="External"/><Relationship Id="rId3" Type="http://schemas.openxmlformats.org/officeDocument/2006/relationships/image" Target="../media/image46.png"/><Relationship Id="rId2" Type="http://schemas.microsoft.com/office/2007/relationships/media" Target="file:///C:\Users\DELL\Documents\JVP%20Cardiology\Giant%20a%20Wave(360P).mp4" TargetMode="External"/><Relationship Id="rId1" Type="http://schemas.openxmlformats.org/officeDocument/2006/relationships/video" Target="file:///C:\Users\DELL\Documents\JVP%20Cardiology\Giant%20a%20Wave(360P).mp4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microsoft.com/office/2007/relationships/media" Target="file:///C:\Users\DELL\Documents\JVP%20Cardiology\Lancisi_s_Sign_CV_Fusion_of_Severe_Tricuspid_Regurgitation480P.mp4" TargetMode="External"/><Relationship Id="rId4" Type="http://schemas.openxmlformats.org/officeDocument/2006/relationships/video" Target="file:///C:\Users\DELL\Documents\JVP%20Cardiology\Lancisi_s_Sign_CV_Fusion_of_Severe_Tricuspid_Regurgitation480P.mp4" TargetMode="External"/><Relationship Id="rId3" Type="http://schemas.openxmlformats.org/officeDocument/2006/relationships/image" Target="../media/image46.png"/><Relationship Id="rId2" Type="http://schemas.microsoft.com/office/2007/relationships/media" Target="file:///C:\Users\DELL\Documents\JVP%20Cardiology\Giant%20a%20Wave(360P).mp4" TargetMode="External"/><Relationship Id="rId1" Type="http://schemas.openxmlformats.org/officeDocument/2006/relationships/video" Target="file:///C:\Users\DELL\Documents\JVP%20Cardiology\Giant%20a%20Wave(360P).mp4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microsoft.com/office/2007/relationships/media" Target="file:///C:\Users\DELL\Documents\JVP%20Cardiology\Lancisi_s_Sign_CV_Fusion_of_Severe_Tricuspid_Regurgitation480P.mp4" TargetMode="External"/><Relationship Id="rId3" Type="http://schemas.openxmlformats.org/officeDocument/2006/relationships/video" Target="file:///C:\Users\DELL\Documents\JVP%20Cardiology\Lancisi_s_Sign_CV_Fusion_of_Severe_Tricuspid_Regurgitation480P.mp4" TargetMode="External"/><Relationship Id="rId2" Type="http://schemas.openxmlformats.org/officeDocument/2006/relationships/image" Target="../media/image51.jpeg"/><Relationship Id="rId1" Type="http://schemas.openxmlformats.org/officeDocument/2006/relationships/image" Target="../media/image4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image" Target="../media/image52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1.jpeg"/><Relationship Id="rId2" Type="http://schemas.openxmlformats.org/officeDocument/2006/relationships/image" Target="../media/image25.png"/><Relationship Id="rId1" Type="http://schemas.openxmlformats.org/officeDocument/2006/relationships/image" Target="../media/image55.png"/></Relationships>
</file>

<file path=ppt/slides/_rels/slide7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png"/><Relationship Id="rId2" Type="http://schemas.microsoft.com/office/2007/relationships/media" Target="file:///C:\Users\DELL\Documents\JVP%20Cardiology\Jugular%20Venous%20Pulse_%20Hand%20Vein%20Assessment(720P_HD).mp4" TargetMode="External"/><Relationship Id="rId1" Type="http://schemas.openxmlformats.org/officeDocument/2006/relationships/video" Target="file:///C:\Users\DELL\Documents\JVP%20Cardiology\Jugular%20Venous%20Pulse_%20Hand%20Vein%20Assessment(720P_HD)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6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580"/>
            <a:ext cx="9144000" cy="1406525"/>
          </a:xfrm>
        </p:spPr>
        <p:txBody>
          <a:bodyPr/>
          <a:lstStyle/>
          <a:p>
            <a:r>
              <a:rPr lang="en-IN" dirty="0"/>
              <a:t>JUGULAR VENOUS PULSE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3840" y="4296410"/>
            <a:ext cx="2362200" cy="68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                                                                          Dr AJMAL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380" y="2273300"/>
            <a:ext cx="53149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photo_2024-01-18_20-37-50 (3)"/>
          <p:cNvPicPr>
            <a:picLocks noChangeAspect="1"/>
          </p:cNvPicPr>
          <p:nvPr>
            <p:ph idx="1"/>
          </p:nvPr>
        </p:nvPicPr>
        <p:blipFill>
          <a:blip r:embed="rId1"/>
          <a:srcRect l="30326" t="-948" r="26977" b="-1620"/>
          <a:stretch>
            <a:fillRect/>
          </a:stretch>
        </p:blipFill>
        <p:spPr>
          <a:xfrm>
            <a:off x="1541145" y="363855"/>
            <a:ext cx="9389110" cy="61302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0" y="268605"/>
            <a:ext cx="3822700" cy="539115"/>
          </a:xfrm>
        </p:spPr>
        <p:txBody>
          <a:bodyPr>
            <a:normAutofit fontScale="90000"/>
          </a:bodyPr>
          <a:p>
            <a:r>
              <a:rPr lang="en-US"/>
              <a:t>                           WHY NOT EJV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810" y="866140"/>
            <a:ext cx="5181600" cy="3736975"/>
          </a:xfrm>
        </p:spPr>
        <p:txBody>
          <a:bodyPr>
            <a:normAutofit fontScale="85000"/>
          </a:bodyPr>
          <a:p>
            <a:r>
              <a:rPr lang="en-US" b="1" u="sng">
                <a:solidFill>
                  <a:srgbClr val="FF0000"/>
                </a:solidFill>
              </a:rPr>
              <a:t>External jugular vein</a:t>
            </a:r>
            <a:endParaRPr lang="en-US"/>
          </a:p>
          <a:p>
            <a:r>
              <a:rPr lang="en-US"/>
              <a:t>pulsations prevented by prominent valves at the proximal EJV.</a:t>
            </a:r>
            <a:endParaRPr lang="en-US"/>
          </a:p>
          <a:p>
            <a:endParaRPr lang="en-US"/>
          </a:p>
          <a:p>
            <a:r>
              <a:rPr lang="en-US"/>
              <a:t>structures of neck and upper thorax causes extrinsic compression</a:t>
            </a:r>
            <a:endParaRPr lang="en-US"/>
          </a:p>
          <a:p>
            <a:endParaRPr lang="en-US"/>
          </a:p>
          <a:p>
            <a:r>
              <a:rPr lang="en-US"/>
              <a:t>Sympathetic vasoconstriction of EJV</a:t>
            </a:r>
            <a:endParaRPr lang="en-US"/>
          </a:p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276860" y="1367155"/>
            <a:ext cx="463423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u="sng">
                <a:solidFill>
                  <a:srgbClr val="FF0000"/>
                </a:solidFill>
                <a:sym typeface="+mn-ea"/>
              </a:rPr>
              <a:t>Internal jugular vein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+mn-ea"/>
              </a:rPr>
              <a:t>Anatomically closer to RA.</a:t>
            </a:r>
            <a:endParaRPr 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+mn-ea"/>
              </a:rPr>
              <a:t>Take a direct course (‘straight</a:t>
            </a:r>
            <a:endParaRPr lang="en-US" sz="2400"/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 line’) to SVC and RA.</a:t>
            </a:r>
            <a:endParaRPr lang="en-US" sz="2400"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+mn-ea"/>
              </a:rPr>
              <a:t>More accurately reflect the</a:t>
            </a:r>
            <a:endParaRPr lang="en-US" sz="2400"/>
          </a:p>
          <a:p>
            <a:pPr indent="0">
              <a:buFont typeface="Arial" panose="020B0604020202020204" pitchFamily="34" charset="0"/>
              <a:buNone/>
            </a:pPr>
            <a:r>
              <a:rPr lang="en-US" sz="2400">
                <a:sym typeface="+mn-ea"/>
              </a:rPr>
              <a:t>     dynamics of the Right Heart.</a:t>
            </a:r>
            <a:endParaRPr lang="en-US" sz="2400"/>
          </a:p>
          <a:p>
            <a:pPr indent="0">
              <a:buNone/>
            </a:pPr>
            <a:endParaRPr lang="en-US" sz="2400"/>
          </a:p>
        </p:txBody>
      </p:sp>
      <p:sp>
        <p:nvSpPr>
          <p:cNvPr id="6" name="Text Box 5"/>
          <p:cNvSpPr txBox="1"/>
          <p:nvPr/>
        </p:nvSpPr>
        <p:spPr>
          <a:xfrm>
            <a:off x="937260" y="5341620"/>
            <a:ext cx="10610215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The external jugulars communicate with the superior vena cave after </a:t>
            </a:r>
            <a:r>
              <a:rPr lang="en-US" sz="2400">
                <a:solidFill>
                  <a:srgbClr val="FF0000"/>
                </a:solidFill>
              </a:rPr>
              <a:t>two near 90° turns</a:t>
            </a:r>
            <a:r>
              <a:rPr lang="en-US" sz="2400"/>
              <a:t>, one where the external jugular enters the subclavian and another where the subclavian enters the superior vena cava. </a:t>
            </a:r>
            <a:endParaRPr lang="en-US" sz="2400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94200" y="1546860"/>
            <a:ext cx="2402840" cy="305625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 rot="16200000">
            <a:off x="3747770" y="3237865"/>
            <a:ext cx="166052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5842000" y="3238500"/>
            <a:ext cx="3448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└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1002665"/>
          </a:xfrm>
        </p:spPr>
        <p:txBody>
          <a:bodyPr/>
          <a:p>
            <a:r>
              <a:rPr lang="en-US"/>
              <a:t>              Why Prefer Right over Left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7393940" y="1170940"/>
            <a:ext cx="424688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                     </a:t>
            </a:r>
            <a:r>
              <a:rPr lang="en-US" sz="2800" b="1" u="sng"/>
              <a:t> Left IJV</a:t>
            </a:r>
            <a:endParaRPr lang="en-US" sz="2400"/>
          </a:p>
          <a:p>
            <a:endParaRPr lang="en-US" sz="2400"/>
          </a:p>
          <a:p>
            <a:r>
              <a:rPr lang="en-US" sz="2400"/>
              <a:t>Drains into left innominate vein, which is not in straight line from SVC and RA.</a:t>
            </a:r>
            <a:endParaRPr lang="en-US" sz="2400"/>
          </a:p>
          <a:p>
            <a:endParaRPr lang="en-US" sz="2400"/>
          </a:p>
          <a:p>
            <a:r>
              <a:rPr lang="en-US" sz="2400"/>
              <a:t>Left innominate vein may be compressed by dilated aorta or an aneurysm.</a:t>
            </a:r>
            <a:endParaRPr lang="en-US" sz="2400"/>
          </a:p>
        </p:txBody>
      </p:sp>
      <p:sp>
        <p:nvSpPr>
          <p:cNvPr id="5" name="Text Box 4"/>
          <p:cNvSpPr txBox="1"/>
          <p:nvPr/>
        </p:nvSpPr>
        <p:spPr>
          <a:xfrm>
            <a:off x="279400" y="1097915"/>
            <a:ext cx="419417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                    </a:t>
            </a:r>
            <a:r>
              <a:rPr lang="en-US" sz="2800" b="1" u="sng"/>
              <a:t>Right IJV</a:t>
            </a:r>
            <a:endParaRPr lang="en-US" sz="2400"/>
          </a:p>
          <a:p>
            <a:endParaRPr lang="en-US" sz="2400"/>
          </a:p>
          <a:p>
            <a:r>
              <a:rPr lang="en-US" sz="2400"/>
              <a:t>Straight line course through innominate vein to the SCV and RA.</a:t>
            </a:r>
            <a:endParaRPr lang="en-US" sz="2400"/>
          </a:p>
          <a:p>
            <a:endParaRPr lang="en-US" sz="2400"/>
          </a:p>
          <a:p>
            <a:r>
              <a:rPr lang="en-US" sz="2400"/>
              <a:t>Less likely extrinsic compression from other structures in neck.</a:t>
            </a:r>
            <a:endParaRPr lang="en-US" sz="2400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rcRect l="8464" b="-1639"/>
          <a:stretch>
            <a:fillRect/>
          </a:stretch>
        </p:blipFill>
        <p:spPr>
          <a:xfrm>
            <a:off x="4656455" y="1170940"/>
            <a:ext cx="2554605" cy="37414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 rot="5400000">
            <a:off x="3736340" y="3836670"/>
            <a:ext cx="193675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230755" y="4985385"/>
            <a:ext cx="74060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0000"/>
                </a:solidFill>
              </a:rPr>
              <a:t>Will you ever use Left IJV for measuring JVP?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Central venous catheter on Rt IJV</a:t>
            </a:r>
            <a:endParaRPr lang="en-US" sz="2400"/>
          </a:p>
          <a:p>
            <a:r>
              <a:rPr lang="en-US" sz="2400"/>
              <a:t>Thrombosis of Rt IJV</a:t>
            </a:r>
            <a:endParaRPr lang="en-US" sz="2400"/>
          </a:p>
          <a:p>
            <a:r>
              <a:rPr lang="en-US" sz="2400"/>
              <a:t>Large thyroid mass on Rt side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1035685"/>
          </a:xfrm>
        </p:spPr>
        <p:txBody>
          <a:bodyPr/>
          <a:p>
            <a:r>
              <a:rPr lang="en-US"/>
              <a:t>        METHOD OF EXAMINATION OF JVP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11580"/>
            <a:ext cx="11108055" cy="5375275"/>
          </a:xfrm>
        </p:spPr>
        <p:txBody>
          <a:bodyPr>
            <a:normAutofit fontScale="90000" lnSpcReduction="10000"/>
          </a:bodyPr>
          <a:p>
            <a:r>
              <a:rPr lang="en-US"/>
              <a:t>1.Patient should lie comfortably </a:t>
            </a:r>
            <a:endParaRPr lang="en-US"/>
          </a:p>
          <a:p>
            <a:endParaRPr lang="en-US"/>
          </a:p>
          <a:p>
            <a:r>
              <a:rPr lang="en-US"/>
              <a:t>2.Trunk is inclined at required angle </a:t>
            </a:r>
            <a:endParaRPr lang="en-US"/>
          </a:p>
          <a:p>
            <a:endParaRPr lang="en-US"/>
          </a:p>
          <a:p>
            <a:r>
              <a:rPr lang="en-US"/>
              <a:t>3.Elevate chin and slightly rotate head to left</a:t>
            </a:r>
            <a:endParaRPr lang="en-US"/>
          </a:p>
          <a:p>
            <a:endParaRPr lang="en-US"/>
          </a:p>
          <a:p>
            <a:r>
              <a:rPr lang="en-US"/>
              <a:t>4. Neck and trunk should be in same line </a:t>
            </a:r>
            <a:endParaRPr lang="en-US"/>
          </a:p>
          <a:p>
            <a:endParaRPr lang="en-US"/>
          </a:p>
          <a:p>
            <a:r>
              <a:rPr lang="en-US"/>
              <a:t>5.Relax neck muscles and shine a beam of light (tangential) to see neck pulsations</a:t>
            </a:r>
            <a:endParaRPr lang="en-US"/>
          </a:p>
          <a:p>
            <a:endParaRPr lang="en-US"/>
          </a:p>
          <a:p>
            <a:r>
              <a:rPr lang="en-US"/>
              <a:t>6.Look for pulsation inbetween the 2 heads of sternomastoid and for transmitted pulsation from below SCM from clavicle up to angle of mandible.</a:t>
            </a:r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4330" y="1130935"/>
            <a:ext cx="3971925" cy="32200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3"/>
          <p:cNvSpPr/>
          <p:nvPr>
            <p:ph sz="half" idx="1"/>
          </p:nvPr>
        </p:nvSpPr>
        <p:spPr>
          <a:xfrm>
            <a:off x="838200" y="585470"/>
            <a:ext cx="7207250" cy="5591810"/>
          </a:xfrm>
        </p:spPr>
        <p:txBody>
          <a:bodyPr>
            <a:normAutofit fontScale="90000"/>
          </a:bodyPr>
          <a:p>
            <a:r>
              <a:rPr lang="en-US"/>
              <a:t>Examined in </a:t>
            </a:r>
            <a:r>
              <a:rPr lang="en-US">
                <a:solidFill>
                  <a:srgbClr val="FF0000"/>
                </a:solidFill>
              </a:rPr>
              <a:t>ANY</a:t>
            </a:r>
            <a:r>
              <a:rPr lang="en-US"/>
              <a:t> position in which top of the column is seen easily.</a:t>
            </a:r>
            <a:endParaRPr lang="en-US"/>
          </a:p>
          <a:p>
            <a:endParaRPr lang="en-US"/>
          </a:p>
          <a:p>
            <a:r>
              <a:rPr lang="en-US"/>
              <a:t> In normal subjects and most  patients with heart disease - 45⁰. </a:t>
            </a:r>
            <a:endParaRPr lang="en-US"/>
          </a:p>
          <a:p>
            <a:endParaRPr lang="en-US"/>
          </a:p>
          <a:p>
            <a:r>
              <a:rPr lang="en-US"/>
              <a:t> In patients with high venous pressure, a greater (60-90⁰) inclination is required to obtain visible venous pulsations.</a:t>
            </a:r>
            <a:endParaRPr lang="en-US"/>
          </a:p>
          <a:p>
            <a:endParaRPr lang="en-US"/>
          </a:p>
          <a:p>
            <a:r>
              <a:rPr lang="en-US">
                <a:sym typeface="+mn-ea"/>
              </a:rPr>
              <a:t> </a:t>
            </a:r>
            <a:r>
              <a:rPr lang="en-US">
                <a:solidFill>
                  <a:srgbClr val="FF0000"/>
                </a:solidFill>
                <a:sym typeface="+mn-ea"/>
              </a:rPr>
              <a:t>Simultaneous palpations of the left carotid artery or cardiac ausculation aids in timing of the JVP in cardiac cycle</a:t>
            </a:r>
            <a:endParaRPr lang="en-US"/>
          </a:p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967980" y="993775"/>
            <a:ext cx="3814445" cy="44075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2"/>
          <p:cNvSpPr>
            <a:spLocks noGrp="1"/>
          </p:cNvSpPr>
          <p:nvPr/>
        </p:nvSpPr>
        <p:spPr>
          <a:xfrm>
            <a:off x="304800" y="227330"/>
            <a:ext cx="7033895" cy="64814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Starting Point: Middle of </a:t>
            </a:r>
            <a:r>
              <a:rPr lang="en-US" sz="2400" dirty="0" err="1" smtClean="0"/>
              <a:t>Rt</a:t>
            </a:r>
            <a:r>
              <a:rPr lang="en-US" sz="2400" dirty="0" smtClean="0"/>
              <a:t> atrium (</a:t>
            </a:r>
            <a:r>
              <a:rPr lang="en-US" sz="2400" dirty="0" err="1" smtClean="0"/>
              <a:t>Phlebostatic</a:t>
            </a:r>
            <a:r>
              <a:rPr lang="en-US" sz="2400" dirty="0" smtClean="0"/>
              <a:t> axis)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End Point is the highest point in venous column.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Sternal</a:t>
            </a:r>
            <a:r>
              <a:rPr lang="en-US" sz="2400" dirty="0" smtClean="0"/>
              <a:t> angle is at 5cm from the middle of </a:t>
            </a:r>
            <a:r>
              <a:rPr lang="en-US" sz="2400" dirty="0" err="1" smtClean="0"/>
              <a:t>right</a:t>
            </a:r>
            <a:r>
              <a:rPr lang="en-US" sz="2400" dirty="0" smtClean="0"/>
              <a:t> atrium (fixed in all positions).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a normal person the highest point of venous column in the neck will be at &lt;3cm from </a:t>
            </a:r>
            <a:r>
              <a:rPr lang="en-US" sz="2400" dirty="0" err="1" smtClean="0"/>
              <a:t>Sternal</a:t>
            </a:r>
            <a:r>
              <a:rPr lang="en-US" sz="2400" dirty="0" smtClean="0"/>
              <a:t> angle.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JVP=5+(0 to 3)=5 to 8cm H2O which is approximately=7mmhg venous pressure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1cmH2O=0.756mmHg</a:t>
            </a:r>
            <a:endParaRPr lang="en-US" sz="2400" dirty="0"/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54595" y="1186180"/>
            <a:ext cx="4526280" cy="44488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Content Placeholder 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45135" y="860425"/>
            <a:ext cx="5627370" cy="546163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7340" y="962025"/>
            <a:ext cx="5278120" cy="56375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               Is this method accurate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269355" cy="4351655"/>
          </a:xfrm>
        </p:spPr>
        <p:txBody>
          <a:bodyPr>
            <a:normAutofit lnSpcReduction="10000"/>
          </a:bodyPr>
          <a:p>
            <a:r>
              <a:rPr lang="en-US"/>
              <a:t>The distance from sternal angle to the level of mid right atrium varies considerably with the patients position and between individuals.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SA-RA distance variations between patients were found to be significant and was independently associated with </a:t>
            </a:r>
            <a:r>
              <a:rPr lang="en-US">
                <a:solidFill>
                  <a:srgbClr val="FF0000"/>
                </a:solidFill>
              </a:rPr>
              <a:t>age, smoking and AP diameter of chest 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Content Placeholder 4" descr="photo_2024-02-17_20-14-2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675880" y="1825625"/>
            <a:ext cx="432435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1380" y="1512570"/>
            <a:ext cx="10818495" cy="4351655"/>
          </a:xfrm>
        </p:spPr>
        <p:txBody>
          <a:bodyPr>
            <a:normAutofit lnSpcReduction="10000"/>
          </a:bodyPr>
          <a:p>
            <a:r>
              <a:rPr lang="en-US"/>
              <a:t>Hence general use of Sternal angle as reference leads to underestimation of Venous pressure.</a:t>
            </a:r>
            <a:endParaRPr lang="en-US"/>
          </a:p>
          <a:p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In general, venous pulsations above the clavicle with the patient in sitting position is clearly abnormal.</a:t>
            </a:r>
            <a:endParaRPr lang="en-US"/>
          </a:p>
          <a:p>
            <a:endParaRPr lang="en-US"/>
          </a:p>
          <a:p>
            <a:r>
              <a:rPr lang="en-US"/>
              <a:t>Because the distance from right atrium to clavicle is atleast 10cm.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rgbClr val="FF0000"/>
                </a:solidFill>
              </a:rPr>
              <a:t>   Should you look in Inspiration or expiration?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691005"/>
            <a:ext cx="8521065" cy="4782820"/>
          </a:xfrm>
        </p:spPr>
        <p:txBody>
          <a:bodyPr/>
          <a:p>
            <a:r>
              <a:rPr lang="en-US"/>
              <a:t>To determine the mean jugular venous pressure, the examiner should observe the </a:t>
            </a:r>
            <a:endParaRPr lang="en-US"/>
          </a:p>
          <a:p>
            <a:r>
              <a:rPr lang="en-US">
                <a:solidFill>
                  <a:srgbClr val="FF0000"/>
                </a:solidFill>
              </a:rPr>
              <a:t>nadir </a:t>
            </a:r>
            <a:r>
              <a:rPr lang="en-US">
                <a:solidFill>
                  <a:schemeClr val="tx1"/>
                </a:solidFill>
              </a:rPr>
              <a:t>of the venous column on</a:t>
            </a:r>
            <a:r>
              <a:rPr lang="en-US">
                <a:solidFill>
                  <a:srgbClr val="FF0000"/>
                </a:solidFill>
              </a:rPr>
              <a:t> inspiration</a:t>
            </a:r>
            <a:r>
              <a:rPr lang="en-US"/>
              <a:t> and </a:t>
            </a:r>
            <a:endParaRPr lang="en-US"/>
          </a:p>
          <a:p>
            <a:r>
              <a:rPr lang="en-US"/>
              <a:t>then the </a:t>
            </a:r>
            <a:r>
              <a:rPr lang="en-US">
                <a:solidFill>
                  <a:srgbClr val="FF0000"/>
                </a:solidFill>
              </a:rPr>
              <a:t>crest </a:t>
            </a:r>
            <a:r>
              <a:rPr lang="en-US">
                <a:solidFill>
                  <a:schemeClr val="tx1"/>
                </a:solidFill>
              </a:rPr>
              <a:t>of this column on</a:t>
            </a:r>
            <a:r>
              <a:rPr lang="en-US">
                <a:solidFill>
                  <a:srgbClr val="FF0000"/>
                </a:solidFill>
              </a:rPr>
              <a:t> expiration</a:t>
            </a:r>
            <a:r>
              <a:rPr lang="en-US"/>
              <a:t>. </a:t>
            </a:r>
            <a:endParaRPr lang="en-US"/>
          </a:p>
          <a:p>
            <a:r>
              <a:rPr lang="en-US">
                <a:solidFill>
                  <a:srgbClr val="FF0000"/>
                </a:solidFill>
              </a:rPr>
              <a:t>Midpoint of the excursion</a:t>
            </a:r>
            <a:r>
              <a:rPr lang="en-US"/>
              <a:t> of the venous pulse during normal respiratory cycles is </a:t>
            </a:r>
            <a:r>
              <a:rPr lang="en-US">
                <a:solidFill>
                  <a:srgbClr val="FF0000"/>
                </a:solidFill>
              </a:rPr>
              <a:t>estimated visually</a:t>
            </a:r>
            <a:r>
              <a:rPr lang="en-US"/>
              <a:t>. </a:t>
            </a:r>
            <a:endParaRPr lang="en-US"/>
          </a:p>
          <a:p>
            <a:endParaRPr lang="en-US"/>
          </a:p>
          <a:p>
            <a:r>
              <a:rPr lang="en-US"/>
              <a:t>Exaggerated breathing or breath holding distorts the normal mean venous pressure and should be avoided.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4875" y="1759585"/>
            <a:ext cx="3667125" cy="29076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4800"/>
              <a:t>REFERENCES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/>
              <a:t>Essentials of cardiac physical diagnosis by JONATHAN ABRAMS.</a:t>
            </a:r>
            <a:endParaRPr lang="en-US"/>
          </a:p>
          <a:p>
            <a:endParaRPr lang="en-US"/>
          </a:p>
          <a:p>
            <a:r>
              <a:rPr lang="en-US">
                <a:sym typeface="+mn-ea"/>
              </a:rPr>
              <a:t>Essentials of bedside cardiology by JULES CONSTANT.</a:t>
            </a:r>
            <a:endParaRPr lang="en-US">
              <a:sym typeface="+mn-ea"/>
            </a:endParaRPr>
          </a:p>
          <a:p>
            <a:endParaRPr lang="en-US"/>
          </a:p>
          <a:p>
            <a:r>
              <a:rPr lang="en-US"/>
              <a:t>Textbook of medical physiology by GUYTON and HALL 12th edition.</a:t>
            </a:r>
            <a:endParaRPr lang="en-US"/>
          </a:p>
          <a:p>
            <a:endParaRPr lang="en-US"/>
          </a:p>
          <a:p>
            <a:r>
              <a:rPr lang="en-US"/>
              <a:t>Harrison's Principles of Internal Medicine 21st edition.</a:t>
            </a:r>
            <a:endParaRPr lang="en-US"/>
          </a:p>
          <a:p>
            <a:endParaRPr lang="en-US"/>
          </a:p>
          <a:p>
            <a:r>
              <a:rPr lang="en-US"/>
              <a:t>BraunwaldsHeart disease 12th edition.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8"/>
          <p:cNvGraphicFramePr>
            <a:graphicFrameLocks noGrp="1"/>
          </p:cNvGraphicFramePr>
          <p:nvPr>
            <p:ph idx="1"/>
          </p:nvPr>
        </p:nvGraphicFramePr>
        <p:xfrm>
          <a:off x="0" y="3"/>
          <a:ext cx="12192000" cy="6492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811609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IJV</a:t>
                      </a:r>
                      <a:endParaRPr lang="en-US" sz="20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Carotid artery</a:t>
                      </a:r>
                      <a:endParaRPr lang="en-US" sz="2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1160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Location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Low in neck ;lateral</a:t>
                      </a:r>
                      <a:endParaRPr lang="en-IN" sz="2000" dirty="0"/>
                    </a:p>
                    <a:p>
                      <a:pPr algn="ctr"/>
                      <a:r>
                        <a:rPr lang="en-IN" sz="2000" dirty="0"/>
                        <a:t>Between the two heads of SCM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Deep in neck ; medial</a:t>
                      </a:r>
                      <a:endParaRPr lang="en-IN" sz="2000" dirty="0"/>
                    </a:p>
                    <a:p>
                      <a:pPr algn="ctr"/>
                      <a:r>
                        <a:rPr lang="en-IN" sz="2000" dirty="0"/>
                        <a:t>In the carotid triangle</a:t>
                      </a:r>
                      <a:endParaRPr lang="en-US" sz="2000" dirty="0"/>
                    </a:p>
                  </a:txBody>
                  <a:tcPr/>
                </a:tc>
              </a:tr>
              <a:tr h="81160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Contour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Double peaked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Single peaked</a:t>
                      </a:r>
                      <a:endParaRPr lang="en-US" sz="2000" dirty="0"/>
                    </a:p>
                  </a:txBody>
                  <a:tcPr/>
                </a:tc>
              </a:tr>
              <a:tr h="81160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Character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Undulant , not palpable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Forceful , brisk , easily felt</a:t>
                      </a:r>
                      <a:endParaRPr lang="en-US" sz="2000" dirty="0"/>
                    </a:p>
                  </a:txBody>
                  <a:tcPr/>
                </a:tc>
              </a:tr>
              <a:tr h="81160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Inspiration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A and V waves often more visible although mean pressure decreases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No change</a:t>
                      </a:r>
                      <a:endParaRPr lang="en-US" sz="2000" dirty="0"/>
                    </a:p>
                  </a:txBody>
                  <a:tcPr/>
                </a:tc>
              </a:tr>
              <a:tr h="81160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Upright position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Decrease in mean pressure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No change</a:t>
                      </a:r>
                      <a:endParaRPr lang="en-US" sz="2000" dirty="0"/>
                    </a:p>
                  </a:txBody>
                  <a:tcPr/>
                </a:tc>
              </a:tr>
              <a:tr h="81160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Compressibility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Readily obliterated by gentle pressure 3- 4 cm above clavicle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Cannot compress easily</a:t>
                      </a:r>
                      <a:endParaRPr lang="en-US" sz="2000" dirty="0"/>
                    </a:p>
                  </a:txBody>
                  <a:tcPr/>
                </a:tc>
              </a:tr>
              <a:tr h="811530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Abdominal compression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May see transient increase in pressure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No effect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annon_A_wave_in_JVP_in_a_case_of_Complete_Heart_Block_Dept_of_Medicine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50415" y="1306195"/>
            <a:ext cx="847852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photo_2024-02-13_08-21-10"/>
          <p:cNvPicPr>
            <a:picLocks noChangeAspect="1"/>
          </p:cNvPicPr>
          <p:nvPr>
            <p:ph idx="1"/>
          </p:nvPr>
        </p:nvPicPr>
        <p:blipFill>
          <a:blip r:embed="rId1"/>
          <a:srcRect l="1314" t="1657"/>
          <a:stretch>
            <a:fillRect/>
          </a:stretch>
        </p:blipFill>
        <p:spPr>
          <a:xfrm>
            <a:off x="1110615" y="739775"/>
            <a:ext cx="9672955" cy="543750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68605" y="3293745"/>
            <a:ext cx="1089025" cy="33401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                 NORMAL WAVE FORMS</a:t>
            </a:r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8366" r="1468" b="22364"/>
          <a:stretch>
            <a:fillRect/>
          </a:stretch>
        </p:blipFill>
        <p:spPr>
          <a:xfrm>
            <a:off x="1419860" y="1691640"/>
            <a:ext cx="9309735" cy="4597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325563"/>
          </a:xfrm>
        </p:spPr>
        <p:txBody>
          <a:bodyPr/>
          <a:lstStyle/>
          <a:p>
            <a:r>
              <a:rPr lang="en-IN" dirty="0" smtClean="0"/>
              <a:t>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9290"/>
            <a:ext cx="10515600" cy="5883910"/>
          </a:xfrm>
        </p:spPr>
        <p:txBody>
          <a:bodyPr>
            <a:normAutofit/>
          </a:bodyPr>
          <a:lstStyle/>
          <a:p>
            <a:r>
              <a:rPr lang="en-IN" dirty="0"/>
              <a:t>There are </a:t>
            </a:r>
            <a:r>
              <a:rPr lang="en-IN" b="1" dirty="0"/>
              <a:t>2 visible peaks or waves</a:t>
            </a:r>
            <a:r>
              <a:rPr lang="en-IN" dirty="0"/>
              <a:t> and </a:t>
            </a:r>
            <a:r>
              <a:rPr lang="en-US" altLang="en-IN" b="1" dirty="0"/>
              <a:t>2</a:t>
            </a:r>
            <a:r>
              <a:rPr lang="en-IN" b="1" dirty="0"/>
              <a:t> visible descents or troughs</a:t>
            </a:r>
            <a:r>
              <a:rPr lang="en-IN" dirty="0"/>
              <a:t> in the normal jugular venous </a:t>
            </a:r>
            <a:r>
              <a:rPr lang="en-IN" dirty="0" smtClean="0"/>
              <a:t>pulse</a:t>
            </a:r>
            <a:endParaRPr lang="en-IN" dirty="0" smtClean="0"/>
          </a:p>
          <a:p>
            <a:endParaRPr lang="en-IN" dirty="0"/>
          </a:p>
          <a:p>
            <a:r>
              <a:rPr lang="en-US" altLang="en-IN" b="1" dirty="0"/>
              <a:t>a</a:t>
            </a:r>
            <a:r>
              <a:rPr lang="en-IN" dirty="0"/>
              <a:t> wave is followed by </a:t>
            </a:r>
            <a:r>
              <a:rPr lang="en-IN" b="1" dirty="0"/>
              <a:t>x </a:t>
            </a:r>
            <a:r>
              <a:rPr lang="en-IN" dirty="0"/>
              <a:t>descent </a:t>
            </a:r>
            <a:endParaRPr lang="en-IN" dirty="0" smtClean="0"/>
          </a:p>
          <a:p>
            <a:endParaRPr lang="en-IN" dirty="0"/>
          </a:p>
          <a:p>
            <a:r>
              <a:rPr lang="en-US" altLang="en-IN" b="1" dirty="0"/>
              <a:t>v</a:t>
            </a:r>
            <a:r>
              <a:rPr lang="en-IN" b="1" dirty="0"/>
              <a:t> </a:t>
            </a:r>
            <a:r>
              <a:rPr lang="en-IN" dirty="0"/>
              <a:t>wave is followed by </a:t>
            </a:r>
            <a:r>
              <a:rPr lang="en-IN" b="1" dirty="0"/>
              <a:t>y </a:t>
            </a:r>
            <a:r>
              <a:rPr lang="en-IN" dirty="0" smtClean="0"/>
              <a:t>descent</a:t>
            </a:r>
            <a:endParaRPr lang="en-IN" dirty="0" smtClean="0"/>
          </a:p>
          <a:p>
            <a:endParaRPr lang="en-IN" dirty="0"/>
          </a:p>
          <a:p>
            <a:r>
              <a:rPr lang="en-US" altLang="en-IN" b="1" dirty="0"/>
              <a:t>c </a:t>
            </a:r>
            <a:r>
              <a:rPr lang="en-IN" dirty="0"/>
              <a:t>wave is seen interrupting the </a:t>
            </a:r>
            <a:r>
              <a:rPr lang="en-IN" b="1" dirty="0"/>
              <a:t>x </a:t>
            </a:r>
            <a:r>
              <a:rPr lang="en-IN" dirty="0"/>
              <a:t>descent</a:t>
            </a:r>
            <a:r>
              <a:rPr lang="en-IN" dirty="0" smtClean="0"/>
              <a:t>.</a:t>
            </a:r>
            <a:endParaRPr lang="en-IN" dirty="0" smtClean="0"/>
          </a:p>
          <a:p>
            <a:endParaRPr lang="en-IN" dirty="0"/>
          </a:p>
          <a:p>
            <a:r>
              <a:rPr lang="en-IN" dirty="0"/>
              <a:t>In small number of persons , a late </a:t>
            </a:r>
            <a:r>
              <a:rPr lang="en-US" altLang="en-IN" b="1" dirty="0"/>
              <a:t>h</a:t>
            </a:r>
            <a:r>
              <a:rPr lang="en-IN" b="1" dirty="0"/>
              <a:t> </a:t>
            </a:r>
            <a:r>
              <a:rPr lang="en-IN" dirty="0"/>
              <a:t>wave </a:t>
            </a:r>
            <a:r>
              <a:rPr lang="en-IN" dirty="0" smtClean="0"/>
              <a:t>following </a:t>
            </a:r>
            <a:r>
              <a:rPr lang="en-IN" b="1" dirty="0" smtClean="0"/>
              <a:t>y </a:t>
            </a:r>
            <a:r>
              <a:rPr lang="en-IN" dirty="0"/>
              <a:t>descent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 l="19739" t="4259" r="26945" b="4364"/>
          <a:stretch>
            <a:fillRect/>
          </a:stretch>
        </p:blipFill>
        <p:spPr bwMode="auto">
          <a:xfrm>
            <a:off x="7891145" y="1569085"/>
            <a:ext cx="3600450" cy="304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IN" dirty="0" smtClean="0"/>
              <a:t>                     </a:t>
            </a:r>
            <a:r>
              <a:rPr lang="en-US" altLang="en-IN" dirty="0" smtClean="0"/>
              <a:t>      </a:t>
            </a:r>
            <a:r>
              <a:rPr lang="en-IN" dirty="0" smtClean="0"/>
              <a:t> </a:t>
            </a:r>
            <a:r>
              <a:rPr lang="en-US" altLang="en-IN" dirty="0" smtClean="0"/>
              <a:t> </a:t>
            </a:r>
            <a:r>
              <a:rPr lang="en-IN" b="1" dirty="0" smtClean="0"/>
              <a:t>a wave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486399"/>
          </a:xfrm>
        </p:spPr>
        <p:txBody>
          <a:bodyPr>
            <a:normAutofit fontScale="90000" lnSpcReduction="20000"/>
          </a:bodyPr>
          <a:lstStyle/>
          <a:p>
            <a:r>
              <a:rPr lang="en-IN" sz="3100" dirty="0"/>
              <a:t>Directly reflects right </a:t>
            </a:r>
            <a:r>
              <a:rPr lang="en-IN" sz="3100" dirty="0" err="1"/>
              <a:t>atrial</a:t>
            </a:r>
            <a:r>
              <a:rPr lang="en-IN" sz="3100" dirty="0"/>
              <a:t> </a:t>
            </a:r>
            <a:r>
              <a:rPr lang="en-IN" sz="3100" dirty="0" smtClean="0"/>
              <a:t>contraction</a:t>
            </a:r>
            <a:endParaRPr lang="en-IN" sz="3100" dirty="0" smtClean="0"/>
          </a:p>
          <a:p>
            <a:pPr>
              <a:buNone/>
            </a:pPr>
            <a:r>
              <a:rPr lang="en-IN" sz="3100" dirty="0" smtClean="0"/>
              <a:t> </a:t>
            </a:r>
            <a:endParaRPr lang="en-IN" sz="3100" dirty="0"/>
          </a:p>
          <a:p>
            <a:r>
              <a:rPr lang="en-IN" sz="3100" dirty="0"/>
              <a:t>Results in retrograde blood flow into the superior </a:t>
            </a:r>
            <a:r>
              <a:rPr lang="en-IN" sz="3100" dirty="0" err="1"/>
              <a:t>venacava</a:t>
            </a:r>
            <a:r>
              <a:rPr lang="en-IN" sz="3100" dirty="0"/>
              <a:t> and jugular veins during RA </a:t>
            </a:r>
            <a:r>
              <a:rPr lang="en-IN" sz="3100" dirty="0" smtClean="0"/>
              <a:t>systole</a:t>
            </a:r>
            <a:endParaRPr lang="en-IN" sz="3100" dirty="0" smtClean="0"/>
          </a:p>
          <a:p>
            <a:endParaRPr lang="en-IN" sz="3100" dirty="0" smtClean="0"/>
          </a:p>
          <a:p>
            <a:r>
              <a:rPr lang="en-IN" sz="3100" dirty="0" smtClean="0">
                <a:sym typeface="+mn-ea"/>
              </a:rPr>
              <a:t>Most positive wave in JVP</a:t>
            </a:r>
            <a:endParaRPr lang="en-US" sz="3100" dirty="0"/>
          </a:p>
          <a:p>
            <a:endParaRPr lang="en-IN" sz="3100" dirty="0" smtClean="0"/>
          </a:p>
          <a:p>
            <a:r>
              <a:rPr lang="en-IN" sz="3100" dirty="0" smtClean="0"/>
              <a:t>Precedes </a:t>
            </a:r>
            <a:r>
              <a:rPr lang="en-IN" sz="3100" dirty="0"/>
              <a:t>the upstroke of carotid </a:t>
            </a:r>
            <a:r>
              <a:rPr lang="en-IN" sz="3100" dirty="0" smtClean="0"/>
              <a:t>pulse</a:t>
            </a:r>
            <a:endParaRPr lang="en-IN" sz="3100" dirty="0" smtClean="0"/>
          </a:p>
          <a:p>
            <a:endParaRPr lang="en-IN" sz="3100" dirty="0"/>
          </a:p>
          <a:p>
            <a:r>
              <a:rPr lang="en-US" altLang="en-IN" sz="3100" dirty="0"/>
              <a:t>Just before</a:t>
            </a:r>
            <a:r>
              <a:rPr lang="en-IN" sz="3100" dirty="0"/>
              <a:t> </a:t>
            </a:r>
            <a:r>
              <a:rPr lang="en-IN" sz="3100" dirty="0" smtClean="0"/>
              <a:t>S1</a:t>
            </a:r>
            <a:r>
              <a:rPr lang="en-US" altLang="en-IN" sz="3100" dirty="0" smtClean="0"/>
              <a:t> (related to S4)</a:t>
            </a:r>
            <a:endParaRPr lang="en-IN" sz="3100" dirty="0" smtClean="0"/>
          </a:p>
          <a:p>
            <a:endParaRPr lang="en-IN" sz="3100" dirty="0" smtClean="0"/>
          </a:p>
          <a:p>
            <a:r>
              <a:rPr lang="en-IN" sz="3100" dirty="0">
                <a:sym typeface="+mn-ea"/>
              </a:rPr>
              <a:t>Follows the </a:t>
            </a:r>
            <a:r>
              <a:rPr lang="en-IN" sz="3100" dirty="0" smtClean="0">
                <a:sym typeface="+mn-ea"/>
              </a:rPr>
              <a:t>P </a:t>
            </a:r>
            <a:r>
              <a:rPr lang="en-IN" sz="3100" dirty="0">
                <a:sym typeface="+mn-ea"/>
              </a:rPr>
              <a:t>wave of </a:t>
            </a:r>
            <a:r>
              <a:rPr lang="en-IN" sz="3100" dirty="0" smtClean="0">
                <a:sym typeface="+mn-ea"/>
              </a:rPr>
              <a:t>ECG</a:t>
            </a:r>
            <a:endParaRPr lang="en-IN" sz="3100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0270" y="3345815"/>
            <a:ext cx="4545330" cy="29591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                 </a:t>
            </a:r>
            <a:r>
              <a:rPr lang="en-US" altLang="en-IN" dirty="0" smtClean="0"/>
              <a:t>           </a:t>
            </a:r>
            <a:r>
              <a:rPr lang="en-IN" dirty="0" smtClean="0"/>
              <a:t>  </a:t>
            </a:r>
            <a:r>
              <a:rPr lang="en-IN" b="1" dirty="0" smtClean="0"/>
              <a:t>X </a:t>
            </a:r>
            <a:r>
              <a:rPr lang="en-IN" b="1" dirty="0"/>
              <a:t>descent</a:t>
            </a:r>
            <a:br>
              <a:rPr lang="en-IN" dirty="0"/>
            </a:br>
            <a:r>
              <a:rPr lang="en-US" altLang="en-IN" dirty="0"/>
              <a:t>                      </a:t>
            </a:r>
            <a:endParaRPr lang="en-US" alt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5980"/>
            <a:ext cx="10515600" cy="5029200"/>
          </a:xfrm>
        </p:spPr>
        <p:txBody>
          <a:bodyPr/>
          <a:lstStyle/>
          <a:p>
            <a:r>
              <a:rPr lang="en-IN" dirty="0"/>
              <a:t>Early portion results from RA relaxation during </a:t>
            </a:r>
            <a:r>
              <a:rPr lang="en-IN" dirty="0" err="1"/>
              <a:t>atrial</a:t>
            </a:r>
            <a:r>
              <a:rPr lang="en-IN" dirty="0"/>
              <a:t> </a:t>
            </a:r>
            <a:r>
              <a:rPr lang="en-IN" dirty="0" smtClean="0"/>
              <a:t>diastole</a:t>
            </a:r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9820" y="3161030"/>
            <a:ext cx="4545330" cy="2959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IN" dirty="0" smtClean="0"/>
              <a:t>                     </a:t>
            </a:r>
            <a:r>
              <a:rPr lang="en-US" altLang="en-IN" dirty="0" smtClean="0"/>
              <a:t>       </a:t>
            </a:r>
            <a:r>
              <a:rPr lang="en-IN" dirty="0" smtClean="0"/>
              <a:t> c </a:t>
            </a:r>
            <a:r>
              <a:rPr lang="en-IN" dirty="0"/>
              <a:t>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" y="1649730"/>
            <a:ext cx="10515600" cy="5033963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r>
              <a:rPr lang="en-IN" dirty="0"/>
              <a:t>It has two different </a:t>
            </a:r>
            <a:r>
              <a:rPr lang="en-IN" dirty="0" smtClean="0"/>
              <a:t>causes</a:t>
            </a:r>
            <a:endParaRPr lang="en-IN" dirty="0" smtClean="0"/>
          </a:p>
          <a:p>
            <a:endParaRPr lang="en-IN" dirty="0"/>
          </a:p>
          <a:p>
            <a:r>
              <a:rPr lang="en-IN" dirty="0"/>
              <a:t>In the neck veins , the c wave is an </a:t>
            </a:r>
            <a:r>
              <a:rPr lang="en-IN" dirty="0" err="1"/>
              <a:t>artifact</a:t>
            </a:r>
            <a:r>
              <a:rPr lang="en-IN" dirty="0"/>
              <a:t> caused by transmitted carotid artery pulsations</a:t>
            </a:r>
            <a:endParaRPr lang="en-IN" dirty="0"/>
          </a:p>
          <a:p>
            <a:endParaRPr lang="en-IN" dirty="0"/>
          </a:p>
          <a:p>
            <a:r>
              <a:rPr lang="en-IN" dirty="0"/>
              <a:t>In the right atrium the c wave reflects the upward bulging portion of the closed tricuspid valve during </a:t>
            </a:r>
            <a:r>
              <a:rPr lang="en-IN" b="1" dirty="0" err="1" smtClean="0"/>
              <a:t>isovolumetric</a:t>
            </a:r>
            <a:r>
              <a:rPr lang="en-IN" b="1" dirty="0" smtClean="0"/>
              <a:t> contraction.</a:t>
            </a:r>
            <a:endParaRPr lang="en-IN" dirty="0"/>
          </a:p>
          <a:p>
            <a:endParaRPr lang="en-IN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1"/>
          <a:srcRect l="5276" t="12040" r="52740" b="21694"/>
          <a:stretch>
            <a:fillRect/>
          </a:stretch>
        </p:blipFill>
        <p:spPr>
          <a:xfrm>
            <a:off x="8816975" y="228600"/>
            <a:ext cx="2910840" cy="295783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ontent Placeholder 4"/>
          <p:cNvSpPr/>
          <p:nvPr>
            <p:ph idx="1"/>
          </p:nvPr>
        </p:nvSpPr>
        <p:spPr>
          <a:xfrm>
            <a:off x="224155" y="1492885"/>
            <a:ext cx="11410315" cy="1344295"/>
          </a:xfrm>
        </p:spPr>
        <p:txBody>
          <a:bodyPr/>
          <a:p>
            <a:r>
              <a:rPr lang="en-US" altLang="en-IN" sz="2600" dirty="0">
                <a:sym typeface="+mn-ea"/>
              </a:rPr>
              <a:t>T</a:t>
            </a:r>
            <a:r>
              <a:rPr lang="en-IN" sz="2600" dirty="0">
                <a:sym typeface="+mn-ea"/>
              </a:rPr>
              <a:t>h</a:t>
            </a:r>
            <a:r>
              <a:rPr lang="en-US" altLang="en-IN" sz="2600" dirty="0">
                <a:sym typeface="+mn-ea"/>
              </a:rPr>
              <a:t>e</a:t>
            </a:r>
            <a:r>
              <a:rPr lang="en-IN" sz="2600" b="1" dirty="0">
                <a:sym typeface="+mn-ea"/>
              </a:rPr>
              <a:t> x’</a:t>
            </a:r>
            <a:r>
              <a:rPr lang="en-US" altLang="en-IN" sz="2600" b="1" dirty="0">
                <a:sym typeface="+mn-ea"/>
              </a:rPr>
              <a:t> descent </a:t>
            </a:r>
            <a:r>
              <a:rPr lang="en-IN" sz="2600" dirty="0">
                <a:sym typeface="+mn-ea"/>
              </a:rPr>
              <a:t> reflects the fall in right atrial pressure during right ventricular systole  - tricuspid valve ring is being pulled caudally by the contracting right ventricle. “</a:t>
            </a:r>
            <a:r>
              <a:rPr lang="en-IN" sz="2600" dirty="0">
                <a:solidFill>
                  <a:srgbClr val="FF0000"/>
                </a:solidFill>
                <a:sym typeface="+mn-ea"/>
              </a:rPr>
              <a:t>Descent of the </a:t>
            </a:r>
            <a:r>
              <a:rPr lang="en-US" altLang="en-IN" sz="2600" dirty="0">
                <a:solidFill>
                  <a:srgbClr val="FF0000"/>
                </a:solidFill>
                <a:sym typeface="+mn-ea"/>
              </a:rPr>
              <a:t>b</a:t>
            </a:r>
            <a:r>
              <a:rPr lang="en-IN" sz="2600" dirty="0">
                <a:solidFill>
                  <a:srgbClr val="FF0000"/>
                </a:solidFill>
                <a:sym typeface="+mn-ea"/>
              </a:rPr>
              <a:t>ase</a:t>
            </a:r>
            <a:r>
              <a:rPr lang="en-IN" sz="2600" dirty="0">
                <a:sym typeface="+mn-ea"/>
              </a:rPr>
              <a:t>”</a:t>
            </a:r>
            <a:endParaRPr lang="en-IN" sz="2600" dirty="0"/>
          </a:p>
          <a:p>
            <a:pPr marL="0" indent="0">
              <a:buNone/>
            </a:pPr>
            <a:endParaRPr lang="en-IN" dirty="0"/>
          </a:p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1"/>
          <a:srcRect t="12252" r="59946" b="22895"/>
          <a:stretch>
            <a:fillRect/>
          </a:stretch>
        </p:blipFill>
        <p:spPr>
          <a:xfrm>
            <a:off x="2957195" y="4317365"/>
            <a:ext cx="4220210" cy="227520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24155" y="2765425"/>
            <a:ext cx="764159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>
                <a:sym typeface="+mn-ea"/>
              </a:rPr>
              <a:t>As stroke volume is ejected, the ventricle takes up less space in pericardium, allowing relaxed atrium to enlarge. </a:t>
            </a:r>
            <a:endParaRPr lang="en-US" sz="2600"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>
                <a:sym typeface="+mn-ea"/>
              </a:rPr>
              <a:t>Can be used as a measure of right ventricle contractility</a:t>
            </a:r>
            <a:endParaRPr lang="en-US" sz="2600"/>
          </a:p>
          <a:p>
            <a:endParaRPr lang="en-US" sz="26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745" y="3027045"/>
            <a:ext cx="4006850" cy="365823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026285" y="458470"/>
            <a:ext cx="6694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u="sng"/>
              <a:t>X’descent, the systolic collapse wave</a:t>
            </a:r>
            <a:endParaRPr lang="en-US" sz="3200" b="1" u="sng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10515600" cy="4351338"/>
          </a:xfrm>
        </p:spPr>
        <p:txBody>
          <a:bodyPr/>
          <a:lstStyle/>
          <a:p>
            <a:r>
              <a:rPr lang="en-IN" dirty="0"/>
              <a:t>X descent is often the most prominent motion of the normal jugular venous </a:t>
            </a:r>
            <a:r>
              <a:rPr lang="en-IN" dirty="0" smtClean="0"/>
              <a:t>pulse</a:t>
            </a:r>
            <a:r>
              <a:rPr lang="en-US" altLang="en-IN" dirty="0" smtClean="0"/>
              <a:t>.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sym typeface="+mn-ea"/>
              </a:rPr>
              <a:t>It is more </a:t>
            </a:r>
            <a:r>
              <a:rPr lang="en-IN" dirty="0" err="1" smtClean="0">
                <a:sym typeface="+mn-ea"/>
              </a:rPr>
              <a:t>prominant</a:t>
            </a:r>
            <a:r>
              <a:rPr lang="en-IN" dirty="0" smtClean="0">
                <a:sym typeface="+mn-ea"/>
              </a:rPr>
              <a:t> during inspiration.</a:t>
            </a:r>
            <a:endParaRPr lang="en-IN" dirty="0"/>
          </a:p>
          <a:p>
            <a:endParaRPr lang="en-IN" dirty="0"/>
          </a:p>
          <a:p>
            <a:r>
              <a:rPr lang="en-IN" dirty="0"/>
              <a:t>It begins</a:t>
            </a:r>
            <a:r>
              <a:rPr lang="en-IN" dirty="0" smtClean="0"/>
              <a:t> </a:t>
            </a:r>
            <a:r>
              <a:rPr lang="en-IN" dirty="0"/>
              <a:t>and ends</a:t>
            </a:r>
            <a:r>
              <a:rPr lang="en-US" altLang="en-IN" dirty="0"/>
              <a:t> in systole (ends</a:t>
            </a:r>
            <a:r>
              <a:rPr lang="en-IN" dirty="0"/>
              <a:t> before </a:t>
            </a:r>
            <a:r>
              <a:rPr lang="en-IN" dirty="0" smtClean="0"/>
              <a:t>S2</a:t>
            </a:r>
            <a:r>
              <a:rPr lang="en-US" altLang="en-IN" dirty="0" smtClean="0"/>
              <a:t>).</a:t>
            </a:r>
            <a:endParaRPr lang="en-IN" dirty="0" smtClean="0"/>
          </a:p>
          <a:p>
            <a:endParaRPr lang="en-IN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4675" y="1347470"/>
            <a:ext cx="3768090" cy="3731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CONTENT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Part 1: Anatomy and Physiology</a:t>
            </a:r>
            <a:endParaRPr lang="en-US"/>
          </a:p>
          <a:p>
            <a:endParaRPr lang="en-US"/>
          </a:p>
          <a:p>
            <a:r>
              <a:rPr lang="en-US"/>
              <a:t>Part 2: Normal wave forms</a:t>
            </a:r>
            <a:endParaRPr lang="en-US"/>
          </a:p>
          <a:p>
            <a:endParaRPr lang="en-US"/>
          </a:p>
          <a:p>
            <a:r>
              <a:rPr lang="en-US"/>
              <a:t>Part 3: Abnormalities</a:t>
            </a:r>
            <a:endParaRPr lang="en-US"/>
          </a:p>
          <a:p>
            <a:endParaRPr lang="en-US"/>
          </a:p>
          <a:p>
            <a:r>
              <a:rPr lang="en-US"/>
              <a:t>Part 4: Special situations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1970" y="174625"/>
            <a:ext cx="7662545" cy="3792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415" y="3874770"/>
            <a:ext cx="4436745" cy="273494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10515600" cy="1325563"/>
          </a:xfrm>
        </p:spPr>
        <p:txBody>
          <a:bodyPr/>
          <a:lstStyle/>
          <a:p>
            <a:r>
              <a:rPr lang="en-IN" dirty="0" smtClean="0"/>
              <a:t>                     </a:t>
            </a:r>
            <a:r>
              <a:rPr lang="en-US" altLang="en-IN" dirty="0" smtClean="0"/>
              <a:t>          </a:t>
            </a:r>
            <a:r>
              <a:rPr lang="en-IN" dirty="0" smtClean="0"/>
              <a:t>v </a:t>
            </a:r>
            <a:r>
              <a:rPr lang="en-IN" dirty="0"/>
              <a:t>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2660"/>
            <a:ext cx="11066145" cy="566674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Second major positive </a:t>
            </a:r>
            <a:r>
              <a:rPr lang="en-IN" dirty="0" smtClean="0"/>
              <a:t>wave</a:t>
            </a:r>
            <a:endParaRPr lang="en-IN" dirty="0" smtClean="0"/>
          </a:p>
          <a:p>
            <a:endParaRPr lang="en-IN" dirty="0"/>
          </a:p>
          <a:p>
            <a:r>
              <a:rPr lang="en-IN" dirty="0"/>
              <a:t>V wave results from continued</a:t>
            </a:r>
            <a:r>
              <a:rPr lang="en-IN" b="1" dirty="0"/>
              <a:t> venous inflow into the right atrium</a:t>
            </a:r>
            <a:r>
              <a:rPr lang="en-IN" dirty="0"/>
              <a:t> during ventricular systole while the tricuspid valve is </a:t>
            </a:r>
            <a:r>
              <a:rPr lang="en-IN" dirty="0" smtClean="0"/>
              <a:t>closed</a:t>
            </a:r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 </a:t>
            </a:r>
            <a:endParaRPr lang="en-IN" dirty="0"/>
          </a:p>
          <a:p>
            <a:endParaRPr lang="en-IN" dirty="0" smtClean="0"/>
          </a:p>
          <a:p>
            <a:r>
              <a:rPr lang="en-IN" dirty="0">
                <a:sym typeface="+mn-ea"/>
              </a:rPr>
              <a:t>Begins in late systole   </a:t>
            </a:r>
            <a:endParaRPr lang="en-IN" dirty="0"/>
          </a:p>
          <a:p>
            <a:r>
              <a:rPr lang="en-IN" dirty="0"/>
              <a:t>Peaks</a:t>
            </a:r>
            <a:r>
              <a:rPr lang="en-US" altLang="en-IN" dirty="0"/>
              <a:t> just after</a:t>
            </a:r>
            <a:r>
              <a:rPr lang="en-IN" dirty="0"/>
              <a:t> S2</a:t>
            </a:r>
            <a:endParaRPr lang="en-IN" dirty="0"/>
          </a:p>
          <a:p>
            <a:r>
              <a:rPr lang="en-IN" dirty="0">
                <a:sym typeface="+mn-ea"/>
              </a:rPr>
              <a:t>ends in early </a:t>
            </a:r>
            <a:r>
              <a:rPr lang="en-IN" dirty="0" smtClean="0">
                <a:sym typeface="+mn-ea"/>
              </a:rPr>
              <a:t>diastole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2980" y="3348990"/>
            <a:ext cx="4483735" cy="3068955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0500000">
            <a:off x="10111105" y="4441825"/>
            <a:ext cx="75565" cy="8839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0500000">
            <a:off x="10701655" y="3798570"/>
            <a:ext cx="75565" cy="8839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1580000">
            <a:off x="11132820" y="4281170"/>
            <a:ext cx="75565" cy="8839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10620375" y="4794250"/>
            <a:ext cx="1196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V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                     </a:t>
            </a:r>
            <a:r>
              <a:rPr lang="en-US" altLang="en-IN" dirty="0" smtClean="0"/>
              <a:t>        </a:t>
            </a:r>
            <a:r>
              <a:rPr lang="en-IN" dirty="0" smtClean="0"/>
              <a:t> </a:t>
            </a:r>
            <a:r>
              <a:rPr lang="en-IN" b="1" dirty="0" smtClean="0"/>
              <a:t>y </a:t>
            </a:r>
            <a:r>
              <a:rPr lang="en-IN" b="1" dirty="0"/>
              <a:t>descent</a:t>
            </a:r>
            <a:br>
              <a:rPr lang="en-IN" dirty="0"/>
            </a:br>
            <a:r>
              <a:rPr lang="en-US" altLang="en-IN" dirty="0"/>
              <a:t>                    </a:t>
            </a:r>
            <a:r>
              <a:rPr lang="en-IN" dirty="0" smtClean="0">
                <a:sym typeface="+mn-ea"/>
              </a:rPr>
              <a:t>Diastolic collapse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Decline in RA pressure due to  rapid emptying of the RA into the RV following the opening of the tricuspid valve in early diastole.</a:t>
            </a:r>
            <a:endParaRPr lang="en-US"/>
          </a:p>
          <a:p>
            <a:endParaRPr lang="en-IN" dirty="0"/>
          </a:p>
          <a:p>
            <a:r>
              <a:rPr lang="en-IN" dirty="0"/>
              <a:t>Begins and ends during </a:t>
            </a:r>
            <a:r>
              <a:rPr lang="en-IN" dirty="0" smtClean="0"/>
              <a:t>diastole</a:t>
            </a:r>
            <a:endParaRPr lang="en-IN" dirty="0" smtClean="0"/>
          </a:p>
          <a:p>
            <a:endParaRPr lang="en-IN" dirty="0" smtClean="0"/>
          </a:p>
          <a:p>
            <a:r>
              <a:rPr lang="en-US" altLang="en-IN" dirty="0" smtClean="0"/>
              <a:t>Corresponds to S3 </a:t>
            </a:r>
            <a:endParaRPr lang="en-IN" dirty="0" smtClean="0"/>
          </a:p>
          <a:p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endParaRPr lang="en-IN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3920" y="3120390"/>
            <a:ext cx="5579110" cy="333883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IN" dirty="0" smtClean="0"/>
              <a:t>                        h </a:t>
            </a:r>
            <a:r>
              <a:rPr lang="en-IN" dirty="0"/>
              <a:t>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2855"/>
            <a:ext cx="10515600" cy="4351338"/>
          </a:xfrm>
        </p:spPr>
        <p:txBody>
          <a:bodyPr/>
          <a:lstStyle/>
          <a:p>
            <a:r>
              <a:rPr lang="en-IN" dirty="0"/>
              <a:t>Follows the y descent and results from passive right heart filling during </a:t>
            </a:r>
            <a:r>
              <a:rPr lang="en-IN" dirty="0" smtClean="0"/>
              <a:t>diastole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Seen when the diastole is prolonged and the heart rate is low.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" y="3498850"/>
            <a:ext cx="5793105" cy="3035935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0500000">
            <a:off x="2897505" y="3291840"/>
            <a:ext cx="75565" cy="8839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" name="Picture 5" descr="photo_2024-02-11_10-26-57"/>
          <p:cNvPicPr>
            <a:picLocks noChangeAspect="1"/>
          </p:cNvPicPr>
          <p:nvPr/>
        </p:nvPicPr>
        <p:blipFill>
          <a:blip r:embed="rId2"/>
          <a:srcRect l="54370" t="18461" r="20693" b="34387"/>
          <a:stretch>
            <a:fillRect/>
          </a:stretch>
        </p:blipFill>
        <p:spPr>
          <a:xfrm>
            <a:off x="6370320" y="3606800"/>
            <a:ext cx="5003800" cy="27908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6762115" y="547370"/>
            <a:ext cx="536003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7160" y="544195"/>
            <a:ext cx="6624955" cy="48990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8590" y="147320"/>
            <a:ext cx="5666740" cy="415036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96360" y="2098675"/>
            <a:ext cx="7985760" cy="458089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           ACTUAL V/S WHAT WE SEE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0000" y="1691640"/>
            <a:ext cx="9363075" cy="44805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465" y="400050"/>
            <a:ext cx="11621135" cy="6153150"/>
          </a:xfrm>
        </p:spPr>
        <p:txBody>
          <a:bodyPr>
            <a:normAutofit fontScale="90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N" sz="3600" dirty="0" smtClean="0"/>
              <a:t>  In </a:t>
            </a:r>
            <a:r>
              <a:rPr lang="en-IN" sz="3600" dirty="0"/>
              <a:t>normal </a:t>
            </a:r>
            <a:r>
              <a:rPr lang="en-IN" sz="3600" dirty="0" smtClean="0"/>
              <a:t>persons</a:t>
            </a:r>
            <a:r>
              <a:rPr lang="en-US" altLang="en-IN" sz="3600" dirty="0" smtClean="0"/>
              <a:t> </a:t>
            </a:r>
            <a:r>
              <a:rPr lang="en-IN" sz="3600" dirty="0" smtClean="0"/>
              <a:t>the </a:t>
            </a:r>
            <a:r>
              <a:rPr lang="en-IN" sz="3600" dirty="0"/>
              <a:t>right </a:t>
            </a:r>
            <a:r>
              <a:rPr lang="en-IN" sz="3600" dirty="0" err="1"/>
              <a:t>atrial</a:t>
            </a:r>
            <a:r>
              <a:rPr lang="en-IN" sz="3600" dirty="0"/>
              <a:t> </a:t>
            </a:r>
            <a:r>
              <a:rPr lang="en-IN" sz="3600" dirty="0" smtClean="0"/>
              <a:t>a </a:t>
            </a:r>
            <a:r>
              <a:rPr lang="en-IN" sz="3600" dirty="0"/>
              <a:t>wave is larger than </a:t>
            </a:r>
            <a:r>
              <a:rPr lang="en-IN" sz="3600" dirty="0" smtClean="0"/>
              <a:t>v wave</a:t>
            </a:r>
            <a:endParaRPr lang="en-IN" sz="3600" dirty="0" smtClean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IN" sz="3600" dirty="0" smtClean="0"/>
              <a:t> </a:t>
            </a:r>
            <a:r>
              <a:rPr lang="en-US" altLang="en-IN" sz="3600" dirty="0" smtClean="0"/>
              <a:t>  </a:t>
            </a:r>
            <a:r>
              <a:rPr lang="en-IN" sz="3600" dirty="0" smtClean="0"/>
              <a:t> the </a:t>
            </a:r>
            <a:r>
              <a:rPr lang="en-IN" sz="3600" dirty="0"/>
              <a:t>x</a:t>
            </a:r>
            <a:r>
              <a:rPr lang="en-IN" sz="3600" dirty="0" smtClean="0"/>
              <a:t> </a:t>
            </a:r>
            <a:r>
              <a:rPr lang="en-IN" sz="3600" dirty="0"/>
              <a:t>descent is more prominent than the </a:t>
            </a:r>
            <a:r>
              <a:rPr lang="en-IN" sz="3600" dirty="0" smtClean="0"/>
              <a:t>y descent</a:t>
            </a:r>
            <a:r>
              <a:rPr lang="en-IN" sz="3600" dirty="0"/>
              <a:t>.</a:t>
            </a:r>
            <a:endParaRPr lang="en-IN" sz="3600" dirty="0"/>
          </a:p>
          <a:p>
            <a:pPr marL="0" indent="0" algn="l">
              <a:buFont typeface="Arial" panose="020B0604020202020204" pitchFamily="34" charset="0"/>
              <a:buNone/>
            </a:pPr>
            <a:endParaRPr lang="en-IN" sz="3600" dirty="0"/>
          </a:p>
          <a:p>
            <a:pPr marL="0" indent="0" algn="l">
              <a:buFont typeface="Arial" panose="020B0604020202020204" pitchFamily="34" charset="0"/>
              <a:buNone/>
            </a:pPr>
            <a:endParaRPr lang="en-IN" sz="3600" dirty="0"/>
          </a:p>
          <a:p>
            <a:pPr marL="0" indent="0" algn="l">
              <a:buFont typeface="Arial" panose="020B0604020202020204" pitchFamily="34" charset="0"/>
              <a:buNone/>
            </a:pPr>
            <a:endParaRPr lang="en-IN" sz="3600" dirty="0"/>
          </a:p>
          <a:p>
            <a:pPr marL="0" indent="0" algn="l">
              <a:buFont typeface="Arial" panose="020B0604020202020204" pitchFamily="34" charset="0"/>
              <a:buNone/>
            </a:pPr>
            <a:endParaRPr lang="en-IN" sz="3600" dirty="0"/>
          </a:p>
          <a:p>
            <a:pPr algn="l">
              <a:buFont typeface="Arial" panose="020B0604020202020204" pitchFamily="34" charset="0"/>
              <a:buChar char="•"/>
            </a:pPr>
            <a:endParaRPr lang="en-US" sz="3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dirty="0"/>
              <a:t> It is easier to decipher descents rather than ascents because the jugular descents are larger and faster than the ascents.</a:t>
            </a:r>
            <a:endParaRPr lang="en-US" sz="3600" dirty="0"/>
          </a:p>
          <a:p>
            <a:pPr algn="l">
              <a:buFont typeface="Arial" panose="020B0604020202020204" pitchFamily="34" charset="0"/>
              <a:buChar char="•"/>
            </a:pPr>
            <a:endParaRPr lang="en-US" sz="3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dirty="0"/>
              <a:t> This is because the X descent is due to RV contraction, which is rapid, and the Y descent is due to the rapid phase of RV expansion.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 l="19739" t="4259" r="26945" b="4364"/>
          <a:stretch>
            <a:fillRect/>
          </a:stretch>
        </p:blipFill>
        <p:spPr bwMode="auto">
          <a:xfrm>
            <a:off x="3589655" y="1520190"/>
            <a:ext cx="5266690" cy="246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070" y="95250"/>
            <a:ext cx="9523730" cy="702310"/>
          </a:xfrm>
        </p:spPr>
        <p:txBody>
          <a:bodyPr>
            <a:normAutofit fontScale="90000"/>
          </a:bodyPr>
          <a:p>
            <a:r>
              <a:rPr lang="en-US"/>
              <a:t>           </a:t>
            </a:r>
            <a:r>
              <a:rPr lang="en-US" sz="3600" b="1"/>
              <a:t>HOW TO TIME WAVES OF JVP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95" y="865505"/>
            <a:ext cx="11484610" cy="484695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IN" dirty="0" smtClean="0">
                <a:sym typeface="+mn-ea"/>
              </a:rPr>
              <a:t>1.</a:t>
            </a:r>
            <a:r>
              <a:rPr lang="en-US" altLang="en-IN" dirty="0" smtClean="0">
                <a:sym typeface="+mn-ea"/>
              </a:rPr>
              <a:t>Peripheral pulse is </a:t>
            </a:r>
            <a:r>
              <a:rPr lang="en-IN" dirty="0">
                <a:sym typeface="+mn-ea"/>
              </a:rPr>
              <a:t>palpated simultaneous with visual inspection of jugular </a:t>
            </a:r>
            <a:r>
              <a:rPr lang="en-IN" dirty="0" smtClean="0">
                <a:sym typeface="+mn-ea"/>
              </a:rPr>
              <a:t>veins</a:t>
            </a:r>
            <a:r>
              <a:rPr lang="en-US" altLang="en-IN" dirty="0" smtClean="0">
                <a:sym typeface="+mn-ea"/>
              </a:rPr>
              <a:t>.</a:t>
            </a:r>
            <a:endParaRPr lang="en-US" altLang="en-IN" dirty="0" smtClean="0">
              <a:sym typeface="+mn-ea"/>
            </a:endParaRPr>
          </a:p>
          <a:p>
            <a:r>
              <a:rPr lang="en-US" altLang="en-IN" dirty="0" smtClean="0">
                <a:sym typeface="+mn-ea"/>
              </a:rPr>
              <a:t>  Pulse and x descent- both are systolic events and hence will occur togather.</a:t>
            </a:r>
            <a:endParaRPr lang="en-US" altLang="en-IN" dirty="0" smtClean="0">
              <a:sym typeface="+mn-ea"/>
            </a:endParaRPr>
          </a:p>
          <a:p>
            <a:pPr>
              <a:buNone/>
            </a:pPr>
            <a:endParaRPr lang="en-IN" dirty="0" smtClean="0"/>
          </a:p>
          <a:p>
            <a:endParaRPr lang="en-IN" dirty="0"/>
          </a:p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5035" y="2600325"/>
            <a:ext cx="7065010" cy="416369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90" y="186690"/>
            <a:ext cx="11979275" cy="6484620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IN" dirty="0" smtClean="0">
                <a:sym typeface="+mn-ea"/>
              </a:rPr>
              <a:t>2. </a:t>
            </a:r>
            <a:r>
              <a:rPr lang="en-IN" u="sng" dirty="0" smtClean="0">
                <a:sym typeface="+mn-ea"/>
              </a:rPr>
              <a:t>Jugular </a:t>
            </a:r>
            <a:r>
              <a:rPr lang="en-IN" u="sng" dirty="0">
                <a:sym typeface="+mn-ea"/>
              </a:rPr>
              <a:t>venous pulse</a:t>
            </a:r>
            <a:r>
              <a:rPr lang="en-US" altLang="en-IN" u="sng" dirty="0">
                <a:sym typeface="+mn-ea"/>
              </a:rPr>
              <a:t> with simultaneous </a:t>
            </a:r>
            <a:r>
              <a:rPr lang="en-IN" u="sng" dirty="0">
                <a:sym typeface="+mn-ea"/>
              </a:rPr>
              <a:t> auscultation</a:t>
            </a:r>
            <a:r>
              <a:rPr lang="en-IN" dirty="0">
                <a:sym typeface="+mn-ea"/>
              </a:rPr>
              <a:t> of the heart sounds</a:t>
            </a:r>
            <a:r>
              <a:rPr lang="en-US" altLang="en-IN" dirty="0">
                <a:sym typeface="+mn-ea"/>
              </a:rPr>
              <a:t>.</a:t>
            </a:r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a wave: occur just before S1</a:t>
            </a:r>
            <a:r>
              <a:rPr lang="en-US"/>
              <a:t>  (sharper and more prominent than ‘v’ wave).</a:t>
            </a:r>
            <a:endParaRPr lang="en-US"/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 x descent follows S1</a:t>
            </a:r>
            <a:r>
              <a:rPr lang="en-US"/>
              <a:t>. </a:t>
            </a:r>
            <a:endParaRPr lang="en-US"/>
          </a:p>
          <a:p>
            <a:endParaRPr lang="en-US"/>
          </a:p>
          <a:p>
            <a:r>
              <a:rPr lang="en-US"/>
              <a:t>c wave: occurs simultaneously with carotid pulse, but never seen normally.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v wave: coincides with S2</a:t>
            </a:r>
            <a:r>
              <a:rPr lang="en-US"/>
              <a:t>; less prominent than ‘a’ ascent. </a:t>
            </a:r>
            <a:endParaRPr lang="en-US"/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y descent: follows S2</a:t>
            </a:r>
            <a:r>
              <a:rPr lang="en-US"/>
              <a:t>.</a:t>
            </a:r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2400" y="4273550"/>
            <a:ext cx="4947285" cy="2397760"/>
          </a:xfrm>
          <a:prstGeom prst="rect">
            <a:avLst/>
          </a:prstGeom>
        </p:spPr>
      </p:pic>
      <p:pic>
        <p:nvPicPr>
          <p:cNvPr id="5" name="Content Placeholder 4" descr="photo_2024-02-13_08-21-03"/>
          <p:cNvPicPr>
            <a:picLocks noChangeAspect="1"/>
          </p:cNvPicPr>
          <p:nvPr/>
        </p:nvPicPr>
        <p:blipFill>
          <a:blip r:embed="rId2"/>
          <a:srcRect r="44314"/>
          <a:stretch>
            <a:fillRect/>
          </a:stretch>
        </p:blipFill>
        <p:spPr>
          <a:xfrm>
            <a:off x="1291590" y="5151755"/>
            <a:ext cx="3876675" cy="15195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0"/>
            <a:ext cx="10515600" cy="1325563"/>
          </a:xfrm>
        </p:spPr>
        <p:txBody>
          <a:bodyPr/>
          <a:p>
            <a:r>
              <a:rPr lang="en-US" b="1"/>
              <a:t>HI</a:t>
            </a:r>
            <a:r>
              <a:rPr lang="en-US" b="1">
                <a:solidFill>
                  <a:srgbClr val="FF0000"/>
                </a:solidFill>
              </a:rPr>
              <a:t>STORY behind JVP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085" y="1252855"/>
            <a:ext cx="11636375" cy="4351655"/>
          </a:xfrm>
        </p:spPr>
        <p:txBody>
          <a:bodyPr>
            <a:normAutofit/>
          </a:bodyPr>
          <a:p>
            <a:r>
              <a:rPr lang="en-US"/>
              <a:t>Giovanni Maria Lancisi, described the systolic fluctuations in Jugular vein in a patient with tricuspid regurgitation.</a:t>
            </a:r>
            <a:endParaRPr lang="en-US"/>
          </a:p>
          <a:p>
            <a:endParaRPr lang="en-US"/>
          </a:p>
          <a:p>
            <a:r>
              <a:rPr lang="en-US"/>
              <a:t>Later CV waves of TR was named as Lancisi sign or Venous corrigans.</a:t>
            </a:r>
            <a:endParaRPr lang="en-US"/>
          </a:p>
          <a:p>
            <a:endParaRPr lang="en-US"/>
          </a:p>
          <a:p>
            <a:r>
              <a:rPr lang="en-US"/>
              <a:t>Sir James Mackenzie (Father of British Cardiology), named the waves of JVP.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Content Placeholder 5" descr="photo_2024-02-13_11-06-0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49300" y="4279265"/>
            <a:ext cx="5181600" cy="2331720"/>
          </a:xfrm>
          <a:prstGeom prst="rect">
            <a:avLst/>
          </a:prstGeom>
        </p:spPr>
      </p:pic>
      <p:pic>
        <p:nvPicPr>
          <p:cNvPr id="7" name="Picture 6" descr="photo_2024-02-13_11-06-09"/>
          <p:cNvPicPr>
            <a:picLocks noChangeAspect="1"/>
          </p:cNvPicPr>
          <p:nvPr/>
        </p:nvPicPr>
        <p:blipFill>
          <a:blip r:embed="rId2"/>
          <a:srcRect l="22188" t="2546" r="24406" b="1181"/>
          <a:stretch>
            <a:fillRect/>
          </a:stretch>
        </p:blipFill>
        <p:spPr>
          <a:xfrm>
            <a:off x="6447155" y="4210685"/>
            <a:ext cx="3850005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05560" y="283845"/>
            <a:ext cx="9539605" cy="609219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JVP neck veins (with slow motion)(720P_HD)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86485" y="705485"/>
            <a:ext cx="8877300" cy="547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"/>
            <a:ext cx="10515600" cy="1325563"/>
          </a:xfrm>
        </p:spPr>
        <p:txBody>
          <a:bodyPr/>
          <a:p>
            <a:r>
              <a:rPr lang="en-US"/>
              <a:t>        How to make waves forms more visible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1017905"/>
            <a:ext cx="11614150" cy="5384800"/>
          </a:xfrm>
        </p:spPr>
        <p:txBody>
          <a:bodyPr>
            <a:noAutofit/>
          </a:bodyPr>
          <a:p>
            <a:r>
              <a:rPr lang="en-US" sz="2400"/>
              <a:t>Try to increase the venous return by elevating the subject’s legs and having the subject take deeper breaths. </a:t>
            </a:r>
            <a:endParaRPr lang="en-US" sz="2400"/>
          </a:p>
          <a:p>
            <a:endParaRPr lang="en-US" sz="2400"/>
          </a:p>
          <a:p>
            <a:r>
              <a:rPr lang="en-US" sz="2400"/>
              <a:t>Deep inspiration can draw more blood into the right atrium, making movements of larger amplitude.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>
                <a:sym typeface="+mn-ea"/>
              </a:rPr>
              <a:t>RA and RV contraction </a:t>
            </a:r>
            <a:r>
              <a:rPr lang="en-US" altLang="en-IN" sz="2400" dirty="0">
                <a:sym typeface="+mn-ea"/>
              </a:rPr>
              <a:t>increase</a:t>
            </a:r>
            <a:r>
              <a:rPr lang="en-IN" sz="2400" dirty="0">
                <a:sym typeface="+mn-ea"/>
              </a:rPr>
              <a:t> ( starling effect </a:t>
            </a:r>
            <a:r>
              <a:rPr lang="en-IN" sz="2400" dirty="0" smtClean="0">
                <a:sym typeface="+mn-ea"/>
              </a:rPr>
              <a:t>)</a:t>
            </a:r>
            <a:endParaRPr lang="en-IN" sz="2400" dirty="0" smtClean="0">
              <a:sym typeface="+mn-ea"/>
            </a:endParaRPr>
          </a:p>
          <a:p>
            <a:endParaRPr lang="en-IN" sz="2400" dirty="0" smtClean="0"/>
          </a:p>
          <a:p>
            <a:r>
              <a:rPr lang="en-IN" sz="2400" dirty="0">
                <a:sym typeface="+mn-ea"/>
              </a:rPr>
              <a:t>x and y </a:t>
            </a:r>
            <a:r>
              <a:rPr lang="en-IN" sz="2400" dirty="0" smtClean="0">
                <a:sym typeface="+mn-ea"/>
              </a:rPr>
              <a:t>descents become more </a:t>
            </a:r>
            <a:r>
              <a:rPr lang="en-IN" sz="2400" dirty="0" err="1" smtClean="0">
                <a:sym typeface="+mn-ea"/>
              </a:rPr>
              <a:t>exagerated</a:t>
            </a:r>
            <a:endParaRPr lang="en-IN" sz="2400" dirty="0" smtClean="0"/>
          </a:p>
          <a:p>
            <a:endParaRPr lang="en-IN" sz="2400" dirty="0"/>
          </a:p>
          <a:p>
            <a:r>
              <a:rPr lang="en-IN" sz="2400" dirty="0">
                <a:sym typeface="+mn-ea"/>
              </a:rPr>
              <a:t>Although mean venous pressure falls slightly , the wave forms are accentuated during inspiration</a:t>
            </a: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150"/>
          </a:xfrm>
        </p:spPr>
        <p:txBody>
          <a:bodyPr>
            <a:normAutofit/>
          </a:bodyPr>
          <a:p>
            <a:r>
              <a:rPr lang="en-US"/>
              <a:t>       THE ABDOMINAL COMPRESSION TEST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3640"/>
            <a:ext cx="10515600" cy="4993640"/>
          </a:xfrm>
        </p:spPr>
        <p:txBody>
          <a:bodyPr>
            <a:normAutofit fontScale="90000" lnSpcReduction="10000"/>
          </a:bodyPr>
          <a:p>
            <a:r>
              <a:rPr lang="en-US"/>
              <a:t>Hepatojugular Reflux/ Abdominojugular Reflux</a:t>
            </a:r>
            <a:endParaRPr lang="en-US"/>
          </a:p>
          <a:p>
            <a:endParaRPr lang="en-US"/>
          </a:p>
          <a:p>
            <a:r>
              <a:rPr lang="en-US"/>
              <a:t>Hepatojugular reflux-</a:t>
            </a:r>
            <a:r>
              <a:rPr lang="en-US">
                <a:sym typeface="+mn-ea"/>
              </a:rPr>
              <a:t> Historical term</a:t>
            </a:r>
            <a:endParaRPr lang="en-US">
              <a:sym typeface="+mn-ea"/>
            </a:endParaRPr>
          </a:p>
          <a:p>
            <a:endParaRPr lang="en-US"/>
          </a:p>
          <a:p>
            <a:r>
              <a:rPr lang="en-US"/>
              <a:t>This term was first applied in 1885, when it was thought that pressure on a large liver was an essential part of the test.</a:t>
            </a:r>
            <a:endParaRPr lang="en-US"/>
          </a:p>
          <a:p>
            <a:endParaRPr lang="en-US"/>
          </a:p>
          <a:p>
            <a:r>
              <a:rPr lang="en-US"/>
              <a:t>Actually, the effect can be achieved with a</a:t>
            </a:r>
            <a:r>
              <a:rPr lang="en-US">
                <a:solidFill>
                  <a:srgbClr val="FF0000"/>
                </a:solidFill>
              </a:rPr>
              <a:t> normal sized liver and with compression on any part of the abdomen</a:t>
            </a:r>
            <a:r>
              <a:rPr lang="en-US"/>
              <a:t>, although pressure on the right upper quadrant produces the greatest response.</a:t>
            </a:r>
            <a:endParaRPr lang="en-US"/>
          </a:p>
          <a:p>
            <a:endParaRPr lang="en-US"/>
          </a:p>
          <a:p>
            <a:r>
              <a:rPr lang="en-US"/>
              <a:t> If the right upper quadrant is tender, compress on other area instead.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65" y="2085340"/>
            <a:ext cx="10515600" cy="4523105"/>
          </a:xfrm>
        </p:spPr>
        <p:txBody>
          <a:bodyPr>
            <a:normAutofit lnSpcReduction="20000"/>
          </a:bodyPr>
          <a:p>
            <a:r>
              <a:rPr lang="en-US" u="sng"/>
              <a:t>Technique</a:t>
            </a:r>
            <a:r>
              <a:rPr lang="en-US"/>
              <a:t>:</a:t>
            </a:r>
            <a:endParaRPr lang="en-US"/>
          </a:p>
          <a:p>
            <a:r>
              <a:rPr lang="en-US"/>
              <a:t> In the abdominal compression test, the patient is positioned so that the upper level of the venous column is at mid-neck level.</a:t>
            </a:r>
            <a:endParaRPr lang="en-US"/>
          </a:p>
          <a:p>
            <a:pPr marL="0" indent="0">
              <a:buNone/>
            </a:pPr>
            <a:r>
              <a:rPr lang="en-US"/>
              <a:t> </a:t>
            </a:r>
            <a:endParaRPr lang="en-US"/>
          </a:p>
          <a:p>
            <a:r>
              <a:rPr lang="en-US"/>
              <a:t>Gentle but firm compression on periumblical region with an open-fingered hand is applied for 30 to 60 seconds. </a:t>
            </a:r>
            <a:endParaRPr lang="en-US"/>
          </a:p>
          <a:p>
            <a:endParaRPr lang="en-US"/>
          </a:p>
          <a:p>
            <a:r>
              <a:rPr lang="en-US"/>
              <a:t>Patient should be instructed to continue breathing with an open mouth. 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449580" y="356870"/>
            <a:ext cx="770255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ym typeface="+mn-ea"/>
              </a:rPr>
              <a:t>Indications:1.JVP is borderline elevated </a:t>
            </a:r>
            <a:endParaRPr lang="en-US" sz="2800"/>
          </a:p>
          <a:p>
            <a:r>
              <a:rPr lang="en-US" sz="2800">
                <a:sym typeface="+mn-ea"/>
              </a:rPr>
              <a:t>                          2. Incipient RVF </a:t>
            </a:r>
            <a:endParaRPr lang="en-US" sz="2800"/>
          </a:p>
          <a:p>
            <a:r>
              <a:rPr lang="en-US" sz="2800">
                <a:sym typeface="+mn-ea"/>
              </a:rPr>
              <a:t>                          3. Silent TR</a:t>
            </a:r>
            <a:r>
              <a:rPr lang="en-US" sz="2400">
                <a:sym typeface="+mn-ea"/>
              </a:rPr>
              <a:t> </a:t>
            </a:r>
            <a:endParaRPr lang="en-US" sz="2400">
              <a:sym typeface="+mn-e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4055"/>
            <a:ext cx="10515600" cy="5483225"/>
          </a:xfrm>
        </p:spPr>
        <p:txBody>
          <a:bodyPr>
            <a:normAutofit lnSpcReduction="20000"/>
          </a:bodyPr>
          <a:p>
            <a:r>
              <a:rPr lang="en-IN" dirty="0" smtClean="0">
                <a:sym typeface="+mn-ea"/>
              </a:rPr>
              <a:t>In a normal person</a:t>
            </a:r>
            <a:r>
              <a:rPr lang="en-IN" dirty="0" smtClean="0">
                <a:solidFill>
                  <a:srgbClr val="FF0000"/>
                </a:solidFill>
                <a:sym typeface="+mn-ea"/>
              </a:rPr>
              <a:t> transient</a:t>
            </a:r>
            <a:r>
              <a:rPr lang="en-IN" dirty="0" smtClean="0">
                <a:sym typeface="+mn-ea"/>
              </a:rPr>
              <a:t> </a:t>
            </a:r>
            <a:r>
              <a:rPr lang="en-US" altLang="en-IN" dirty="0" smtClean="0">
                <a:sym typeface="+mn-ea"/>
              </a:rPr>
              <a:t>(&lt;15 sec)</a:t>
            </a:r>
            <a:r>
              <a:rPr lang="en-IN" dirty="0" smtClean="0">
                <a:sym typeface="+mn-ea"/>
              </a:rPr>
              <a:t> </a:t>
            </a:r>
            <a:r>
              <a:rPr lang="en-IN" dirty="0" smtClean="0">
                <a:solidFill>
                  <a:srgbClr val="FF0000"/>
                </a:solidFill>
                <a:sym typeface="+mn-ea"/>
              </a:rPr>
              <a:t>elevation</a:t>
            </a:r>
            <a:r>
              <a:rPr lang="en-US" altLang="en-IN" dirty="0" smtClean="0">
                <a:solidFill>
                  <a:srgbClr val="FF0000"/>
                </a:solidFill>
                <a:sym typeface="+mn-ea"/>
              </a:rPr>
              <a:t> of </a:t>
            </a:r>
            <a:r>
              <a:rPr lang="en-IN" dirty="0" smtClean="0">
                <a:solidFill>
                  <a:srgbClr val="FF0000"/>
                </a:solidFill>
                <a:sym typeface="+mn-ea"/>
              </a:rPr>
              <a:t>&lt;1cm</a:t>
            </a:r>
            <a:r>
              <a:rPr lang="en-US" altLang="en-IN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IN" dirty="0" smtClean="0">
                <a:sym typeface="+mn-ea"/>
              </a:rPr>
              <a:t> or no elevation </a:t>
            </a:r>
            <a:r>
              <a:rPr lang="en-IN" dirty="0" smtClean="0">
                <a:sym typeface="+mn-ea"/>
              </a:rPr>
              <a:t>may be se</a:t>
            </a:r>
            <a:r>
              <a:rPr lang="en-US" altLang="en-IN" dirty="0" smtClean="0">
                <a:sym typeface="+mn-ea"/>
              </a:rPr>
              <a:t>en when abdominal pressure is continued</a:t>
            </a:r>
            <a:r>
              <a:rPr lang="en-IN" dirty="0" smtClean="0">
                <a:sym typeface="+mn-ea"/>
              </a:rPr>
              <a:t>.</a:t>
            </a:r>
            <a:endParaRPr lang="en-IN" dirty="0" smtClean="0">
              <a:sym typeface="+mn-ea"/>
            </a:endParaRPr>
          </a:p>
          <a:p>
            <a:endParaRPr lang="en-IN" dirty="0" smtClean="0"/>
          </a:p>
          <a:p>
            <a:r>
              <a:rPr lang="en-US" altLang="en-IN" dirty="0" smtClean="0"/>
              <a:t>If JVP is elevated for &gt;1 cm, which persist throughout the abdominal compression is a positive test.</a:t>
            </a:r>
            <a:endParaRPr lang="en-US" altLang="en-IN" dirty="0" smtClean="0"/>
          </a:p>
          <a:p>
            <a:endParaRPr lang="en-US" altLang="en-IN" dirty="0" smtClean="0"/>
          </a:p>
          <a:p>
            <a:r>
              <a:rPr lang="en-US" altLang="en-IN" dirty="0" smtClean="0"/>
              <a:t>Abdominal compression forces venous blood into the thorax.</a:t>
            </a:r>
            <a:endParaRPr lang="en-US" altLang="en-IN" dirty="0" smtClean="0"/>
          </a:p>
          <a:p>
            <a:endParaRPr lang="en-US" altLang="en-IN" dirty="0" smtClean="0"/>
          </a:p>
          <a:p>
            <a:r>
              <a:rPr lang="en-US" altLang="en-IN" dirty="0" smtClean="0"/>
              <a:t>A failing or dilated RV will not be able to recieve this extra amount of blood without elevation of mean venous pressure.</a:t>
            </a:r>
            <a:endParaRPr lang="en-US" altLang="en-IN" dirty="0" smtClean="0"/>
          </a:p>
          <a:p>
            <a:endParaRPr lang="en-US" altLang="en-IN" dirty="0" smtClean="0"/>
          </a:p>
          <a:p>
            <a:r>
              <a:rPr lang="en-IN" dirty="0" smtClean="0"/>
              <a:t>A positive test has been correlated with a pulmonary capillary wedge</a:t>
            </a:r>
            <a:endParaRPr lang="en-IN" dirty="0" smtClean="0"/>
          </a:p>
          <a:p>
            <a:pPr marL="0" indent="0">
              <a:buNone/>
            </a:pPr>
            <a:r>
              <a:rPr lang="en-US" altLang="en-IN" dirty="0" smtClean="0"/>
              <a:t>   </a:t>
            </a:r>
            <a:r>
              <a:rPr lang="en-IN" dirty="0" smtClean="0"/>
              <a:t>pressure (left atrial pressure equivalent) of at least 15 mmHg</a:t>
            </a:r>
            <a:r>
              <a:rPr lang="en-US" altLang="en-IN" dirty="0" smtClean="0"/>
              <a:t>.</a:t>
            </a:r>
            <a:endParaRPr lang="en-IN" dirty="0" smtClean="0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5645"/>
            <a:ext cx="10515600" cy="5461635"/>
          </a:xfrm>
        </p:spPr>
        <p:txBody>
          <a:bodyPr/>
          <a:p>
            <a:pPr marL="0" indent="0">
              <a:buNone/>
            </a:pPr>
            <a:r>
              <a:rPr lang="en-US"/>
              <a:t>               Causes osf Positive Abdominal Compression Test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Cardiac Causes                             Non cardiac causes</a:t>
            </a:r>
            <a:endParaRPr lang="en-US"/>
          </a:p>
          <a:p>
            <a:pPr marL="0" indent="0">
              <a:buNone/>
            </a:pPr>
            <a:r>
              <a:rPr lang="en-US"/>
              <a:t>1.Incipient or actual RV failure           1.Obstructive Lung Disease</a:t>
            </a:r>
            <a:endParaRPr lang="en-US"/>
          </a:p>
          <a:p>
            <a:pPr marL="0" indent="0">
              <a:buNone/>
            </a:pPr>
            <a:r>
              <a:rPr lang="en-US"/>
              <a:t>2.Biventricular Failure                          2.Elevated sympathetic tone                                            3.Tricuspid Regurgitation                     (Systemic venoconstriction)</a:t>
            </a:r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                 3.Fluid Overload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5" name="Left Brace 4"/>
          <p:cNvSpPr/>
          <p:nvPr/>
        </p:nvSpPr>
        <p:spPr>
          <a:xfrm rot="5400000">
            <a:off x="4626610" y="-704850"/>
            <a:ext cx="409575" cy="42691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160" y="4046220"/>
            <a:ext cx="4488815" cy="2353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385" y="4277360"/>
            <a:ext cx="4004310" cy="212217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858000" cy="701675"/>
          </a:xfrm>
        </p:spPr>
        <p:txBody>
          <a:bodyPr/>
          <a:lstStyle/>
          <a:p>
            <a:r>
              <a:rPr lang="en-US" dirty="0" smtClean="0"/>
              <a:t>              </a:t>
            </a:r>
            <a:r>
              <a:rPr lang="en-US" dirty="0" err="1" smtClean="0"/>
              <a:t>Kussmaul’s</a:t>
            </a:r>
            <a:r>
              <a:rPr lang="en-US" dirty="0" smtClean="0"/>
              <a:t> 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1125200" cy="5943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Normally </a:t>
            </a:r>
            <a:r>
              <a:rPr lang="en-US" dirty="0" smtClean="0"/>
              <a:t> JVP will decrease with inspiration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Paradoxical increase or failure to fall with inspiration is ca</a:t>
            </a:r>
            <a:r>
              <a:rPr lang="en-US" dirty="0" err="1" smtClean="0"/>
              <a:t>lled</a:t>
            </a:r>
            <a:r>
              <a:rPr lang="en-US" dirty="0" smtClean="0"/>
              <a:t> </a:t>
            </a:r>
            <a:r>
              <a:rPr lang="en-US" dirty="0" err="1" smtClean="0"/>
              <a:t>Kussmaul’s</a:t>
            </a:r>
            <a:r>
              <a:rPr lang="en-US" dirty="0" smtClean="0"/>
              <a:t> sign.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Causes: RCMP, Constrictive </a:t>
            </a:r>
            <a:r>
              <a:rPr lang="en-US" dirty="0" err="1" smtClean="0"/>
              <a:t>pericarditis</a:t>
            </a:r>
            <a:r>
              <a:rPr lang="en-US" dirty="0" smtClean="0"/>
              <a:t>, RV infarction, RHF, 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Absent in Cardiac </a:t>
            </a:r>
            <a:r>
              <a:rPr lang="en-US" dirty="0" err="1" smtClean="0"/>
              <a:t>tamponade</a:t>
            </a:r>
            <a:r>
              <a:rPr lang="en-US" dirty="0" smtClean="0"/>
              <a:t> because, intrathoracic pressures are still transmitted to cardiac chambers.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RV fill well in inspiration , no increase in JVP during inspiration in tamponade.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video_2024-02-11_10-42-52">
            <a:hlinkClick r:id="" action="ppaction://media"/>
          </p:cNvPr>
          <p:cNvPicPr/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78255" y="1294765"/>
            <a:ext cx="8462010" cy="4980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               ABNORMALITIES in JV PRESSURE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/>
              <a:t>Normal Level - 6 to 8 cm H2O.</a:t>
            </a:r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b="1"/>
              <a:t>1)Decreased  mean venous pressure (less than 5 cm H2O)</a:t>
            </a:r>
            <a:r>
              <a:rPr lang="en-US"/>
              <a:t> </a:t>
            </a:r>
            <a:endParaRPr lang="en-US"/>
          </a:p>
          <a:p>
            <a:r>
              <a:rPr lang="en-IN" dirty="0" err="1">
                <a:sym typeface="+mn-ea"/>
              </a:rPr>
              <a:t>Hypovolemia</a:t>
            </a:r>
            <a:r>
              <a:rPr lang="en-IN" dirty="0">
                <a:sym typeface="+mn-ea"/>
              </a:rPr>
              <a:t> </a:t>
            </a:r>
            <a:endParaRPr lang="en-IN" dirty="0"/>
          </a:p>
          <a:p>
            <a:r>
              <a:rPr lang="en-IN" dirty="0">
                <a:sym typeface="+mn-ea"/>
              </a:rPr>
              <a:t>Dehydration</a:t>
            </a:r>
            <a:endParaRPr lang="en-IN" dirty="0"/>
          </a:p>
          <a:p>
            <a:r>
              <a:rPr lang="en-IN" dirty="0">
                <a:sym typeface="+mn-ea"/>
              </a:rPr>
              <a:t>Hypotension</a:t>
            </a:r>
            <a:endParaRPr lang="en-IN" dirty="0"/>
          </a:p>
          <a:p>
            <a:r>
              <a:rPr lang="en-IN" dirty="0">
                <a:sym typeface="+mn-ea"/>
              </a:rPr>
              <a:t>Shock</a:t>
            </a:r>
            <a:endParaRPr lang="en-US" dirty="0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" y="640080"/>
            <a:ext cx="10948670" cy="934085"/>
          </a:xfrm>
        </p:spPr>
        <p:txBody>
          <a:bodyPr/>
          <a:p>
            <a:r>
              <a:rPr lang="en-US">
                <a:sym typeface="+mn-ea"/>
              </a:rPr>
              <a:t>He invented a machine to simultaneously trace carotid pulse and JVP.</a:t>
            </a:r>
            <a:endParaRPr lang="en-US">
              <a:sym typeface="+mn-ea"/>
            </a:endParaRPr>
          </a:p>
          <a:p>
            <a:endParaRPr lang="en-US"/>
          </a:p>
          <a:p>
            <a:endParaRPr lang="en-US"/>
          </a:p>
        </p:txBody>
      </p:sp>
      <p:pic>
        <p:nvPicPr>
          <p:cNvPr id="4" name="Content Placeholder 3" descr="photo_2024-02-13_11-06-09 (2)"/>
          <p:cNvPicPr>
            <a:picLocks noChangeAspect="1"/>
          </p:cNvPicPr>
          <p:nvPr>
            <p:ph sz="half" idx="2"/>
          </p:nvPr>
        </p:nvPicPr>
        <p:blipFill>
          <a:blip r:embed="rId1"/>
          <a:srcRect l="21091" t="8578" r="20037" b="9150"/>
          <a:stretch>
            <a:fillRect/>
          </a:stretch>
        </p:blipFill>
        <p:spPr>
          <a:xfrm>
            <a:off x="775335" y="1768475"/>
            <a:ext cx="4074795" cy="2562225"/>
          </a:xfrm>
          <a:prstGeom prst="rect">
            <a:avLst/>
          </a:prstGeom>
        </p:spPr>
      </p:pic>
      <p:pic>
        <p:nvPicPr>
          <p:cNvPr id="6" name="Picture 5" descr="photo_2024-02-13_11-06-10"/>
          <p:cNvPicPr>
            <a:picLocks noChangeAspect="1"/>
          </p:cNvPicPr>
          <p:nvPr/>
        </p:nvPicPr>
        <p:blipFill>
          <a:blip r:embed="rId2"/>
          <a:srcRect l="20859" t="7454" r="21135" b="7269"/>
          <a:stretch>
            <a:fillRect/>
          </a:stretch>
        </p:blipFill>
        <p:spPr>
          <a:xfrm>
            <a:off x="5302885" y="1768475"/>
            <a:ext cx="5260975" cy="348043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IN" sz="2800" b="1" dirty="0">
                <a:latin typeface="Times New Roman" panose="02020603050405020304" charset="0"/>
                <a:cs typeface="Times New Roman" panose="02020603050405020304" charset="0"/>
              </a:rPr>
              <a:t>2)</a:t>
            </a:r>
            <a:r>
              <a:rPr lang="en-IN" sz="2800" b="1" dirty="0">
                <a:latin typeface="Times New Roman" panose="02020603050405020304" charset="0"/>
                <a:cs typeface="Times New Roman" panose="02020603050405020304" charset="0"/>
              </a:rPr>
              <a:t>Increased mean venous pressure</a:t>
            </a:r>
            <a:r>
              <a:rPr lang="en-US" altLang="en-IN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(greater than 9 cm H2O)-( impaired cardiac filling).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1.RV inflow </a:t>
            </a:r>
            <a:r>
              <a:rPr lang="en-IN" dirty="0" err="1" smtClean="0"/>
              <a:t>impedence</a:t>
            </a:r>
            <a:r>
              <a:rPr lang="en-IN" dirty="0" smtClean="0"/>
              <a:t>. (something is preventing RV to be filled normally.)</a:t>
            </a:r>
            <a:endParaRPr lang="en-IN" dirty="0" smtClean="0"/>
          </a:p>
          <a:p>
            <a:r>
              <a:rPr lang="en-IN" dirty="0" smtClean="0"/>
              <a:t>At the level of Tricuspid valve: Tricuspid </a:t>
            </a:r>
            <a:r>
              <a:rPr lang="en-IN" dirty="0" err="1" smtClean="0"/>
              <a:t>stenosis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At the level of RV: RV failure, RV infarction, RVH, </a:t>
            </a:r>
            <a:r>
              <a:rPr lang="en-IN" dirty="0" err="1" smtClean="0"/>
              <a:t>Pulm</a:t>
            </a:r>
            <a:r>
              <a:rPr lang="en-IN" dirty="0" smtClean="0"/>
              <a:t> HTN, </a:t>
            </a:r>
            <a:r>
              <a:rPr lang="en-IN" dirty="0" err="1" smtClean="0"/>
              <a:t>Pulm</a:t>
            </a:r>
            <a:r>
              <a:rPr lang="en-IN" dirty="0" smtClean="0"/>
              <a:t> </a:t>
            </a:r>
            <a:r>
              <a:rPr lang="en-IN" dirty="0" err="1" smtClean="0"/>
              <a:t>Stenosis,Constrictive</a:t>
            </a:r>
            <a:r>
              <a:rPr lang="en-IN" dirty="0" smtClean="0"/>
              <a:t> </a:t>
            </a:r>
            <a:r>
              <a:rPr lang="en-IN" dirty="0" err="1" smtClean="0"/>
              <a:t>pericarditis</a:t>
            </a:r>
            <a:r>
              <a:rPr lang="en-IN" dirty="0" smtClean="0"/>
              <a:t> and </a:t>
            </a:r>
            <a:r>
              <a:rPr lang="en-IN" dirty="0" err="1" smtClean="0"/>
              <a:t>Tamponade</a:t>
            </a:r>
            <a:r>
              <a:rPr lang="en-IN" dirty="0" smtClean="0"/>
              <a:t>. (increase RV pressure)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2.Circulatory overload: Renal failure, Cirrhosis, Excess fluid administration.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714999"/>
          </a:xfrm>
        </p:spPr>
        <p:txBody>
          <a:bodyPr>
            <a:normAutofit/>
          </a:bodyPr>
          <a:lstStyle/>
          <a:p>
            <a:r>
              <a:rPr lang="en-IN" dirty="0" smtClean="0"/>
              <a:t>Other causes include:</a:t>
            </a:r>
            <a:endParaRPr lang="en-IN" dirty="0" smtClean="0"/>
          </a:p>
          <a:p>
            <a:endParaRPr lang="en-IN" dirty="0"/>
          </a:p>
          <a:p>
            <a:r>
              <a:rPr lang="en-IN" dirty="0"/>
              <a:t>Increased abdominal pressure from any </a:t>
            </a:r>
            <a:r>
              <a:rPr lang="en-IN" dirty="0" smtClean="0"/>
              <a:t>cause</a:t>
            </a:r>
            <a:endParaRPr lang="en-IN" dirty="0" smtClean="0"/>
          </a:p>
          <a:p>
            <a:endParaRPr lang="en-IN" dirty="0"/>
          </a:p>
          <a:p>
            <a:r>
              <a:rPr lang="en-IN" dirty="0"/>
              <a:t>Asthma , respiratory distress and emphysema may produce distended neck veins as a result of expiratory increases in </a:t>
            </a:r>
            <a:r>
              <a:rPr lang="en-IN" dirty="0" err="1"/>
              <a:t>intrathoracic</a:t>
            </a:r>
            <a:r>
              <a:rPr lang="en-IN" dirty="0"/>
              <a:t> </a:t>
            </a:r>
            <a:r>
              <a:rPr lang="en-IN" dirty="0" smtClean="0"/>
              <a:t>pressure</a:t>
            </a:r>
            <a:endParaRPr lang="en-IN" dirty="0" smtClean="0"/>
          </a:p>
          <a:p>
            <a:endParaRPr lang="en-IN" dirty="0"/>
          </a:p>
          <a:p>
            <a:r>
              <a:rPr lang="en-IN" dirty="0"/>
              <a:t>Obstruction of SVC elevate the jugular pressure , however no venous pulsations or waveforms are seen and </a:t>
            </a:r>
            <a:r>
              <a:rPr lang="en-IN" dirty="0" err="1"/>
              <a:t>hepatojugular</a:t>
            </a:r>
            <a:r>
              <a:rPr lang="en-IN" dirty="0"/>
              <a:t> test will be negative.venous collaterals will be visible in the upper chest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              Abnormalities in wave forms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024380" y="1741170"/>
            <a:ext cx="814197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IN" dirty="0" smtClean="0">
                <a:sym typeface="+mn-ea"/>
              </a:rPr>
              <a:t>                       Large </a:t>
            </a:r>
            <a:r>
              <a:rPr lang="en-IN" dirty="0" smtClean="0">
                <a:sym typeface="+mn-ea"/>
              </a:rPr>
              <a:t>a wave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p>
            <a:r>
              <a:rPr lang="en-US"/>
              <a:t>Prerequisites: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1.Presence of atrial depolarisation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2.Responsive atrial myocardium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3.Intact IAS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4.Resistance to atrial emptying</a:t>
            </a:r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2"/>
          </p:nvPr>
        </p:nvPicPr>
        <p:blipFill>
          <a:blip r:embed="rId1"/>
          <a:srcRect r="47022"/>
          <a:stretch>
            <a:fillRect/>
          </a:stretch>
        </p:blipFill>
        <p:spPr>
          <a:xfrm>
            <a:off x="7282815" y="2993390"/>
            <a:ext cx="2745105" cy="2016760"/>
          </a:xfrm>
          <a:prstGeom prst="rect">
            <a:avLst/>
          </a:prstGeom>
        </p:spPr>
      </p:pic>
      <p:pic>
        <p:nvPicPr>
          <p:cNvPr id="5" name="Content Placeholder 4" descr="photo_2024-02-13_08-21-03"/>
          <p:cNvPicPr>
            <a:picLocks noChangeAspect="1"/>
          </p:cNvPicPr>
          <p:nvPr/>
        </p:nvPicPr>
        <p:blipFill>
          <a:blip r:embed="rId2"/>
          <a:srcRect r="72654" b="36147"/>
          <a:stretch>
            <a:fillRect/>
          </a:stretch>
        </p:blipFill>
        <p:spPr>
          <a:xfrm>
            <a:off x="6917055" y="1691005"/>
            <a:ext cx="3476625" cy="97028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IN" dirty="0" smtClean="0"/>
              <a:t>               </a:t>
            </a:r>
            <a:r>
              <a:rPr lang="en-US" altLang="en-IN" dirty="0" smtClean="0"/>
              <a:t>             </a:t>
            </a:r>
            <a:r>
              <a:rPr lang="en-I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4260"/>
            <a:ext cx="10515600" cy="4729163"/>
          </a:xfrm>
        </p:spPr>
        <p:txBody>
          <a:bodyPr>
            <a:normAutofit/>
          </a:bodyPr>
          <a:lstStyle/>
          <a:p>
            <a:r>
              <a:rPr lang="en-IN" dirty="0"/>
              <a:t>Whenever the force of right atrial contraction is augmented , the </a:t>
            </a:r>
            <a:r>
              <a:rPr lang="en-IN" dirty="0" smtClean="0"/>
              <a:t>a </a:t>
            </a:r>
            <a:r>
              <a:rPr lang="en-IN" dirty="0"/>
              <a:t>wave will increase and may become quite </a:t>
            </a:r>
            <a:r>
              <a:rPr lang="en-IN" dirty="0" smtClean="0"/>
              <a:t>prominent.</a:t>
            </a:r>
            <a:endParaRPr lang="en-IN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 Box 3"/>
          <p:cNvSpPr txBox="1"/>
          <p:nvPr/>
        </p:nvSpPr>
        <p:spPr>
          <a:xfrm>
            <a:off x="592455" y="2525395"/>
            <a:ext cx="4408170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700"/>
              <a:t>       Tricuspid level</a:t>
            </a:r>
            <a:endParaRPr lang="en-US" sz="2700"/>
          </a:p>
          <a:p>
            <a:endParaRPr lang="en-US" sz="2700"/>
          </a:p>
          <a:p>
            <a:r>
              <a:rPr lang="en-US" sz="2700"/>
              <a:t> Increased resistance to RA emptying </a:t>
            </a:r>
            <a:endParaRPr lang="en-US" sz="2700"/>
          </a:p>
          <a:p>
            <a:endParaRPr lang="en-US" sz="2700"/>
          </a:p>
          <a:p>
            <a:r>
              <a:rPr lang="en-US" sz="2700"/>
              <a:t>Increased RA contraction.</a:t>
            </a:r>
            <a:endParaRPr lang="en-US" sz="2700"/>
          </a:p>
          <a:p>
            <a:endParaRPr lang="en-US" sz="2700"/>
          </a:p>
          <a:p>
            <a:r>
              <a:rPr lang="en-US" sz="2700"/>
              <a:t> e.g. Tricuspid stenosis, RA myxomas, Tricuspid atresia.</a:t>
            </a:r>
            <a:endParaRPr lang="en-US" sz="2700"/>
          </a:p>
        </p:txBody>
      </p:sp>
      <p:sp>
        <p:nvSpPr>
          <p:cNvPr id="5" name="Text Box 4"/>
          <p:cNvSpPr txBox="1"/>
          <p:nvPr/>
        </p:nvSpPr>
        <p:spPr>
          <a:xfrm>
            <a:off x="5380990" y="3069590"/>
            <a:ext cx="646557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ym typeface="+mn-ea"/>
              </a:rPr>
              <a:t>                         RV Level</a:t>
            </a:r>
            <a:endParaRPr lang="en-US" sz="2800">
              <a:sym typeface="+mn-ea"/>
            </a:endParaRPr>
          </a:p>
          <a:p>
            <a:endParaRPr lang="en-US" sz="2800">
              <a:sym typeface="+mn-ea"/>
            </a:endParaRPr>
          </a:p>
          <a:p>
            <a:r>
              <a:rPr lang="en-US">
                <a:sym typeface="+mn-ea"/>
              </a:rPr>
              <a:t> </a:t>
            </a:r>
            <a:r>
              <a:rPr lang="en-US" sz="2800">
                <a:sym typeface="+mn-ea"/>
              </a:rPr>
              <a:t>Decreased RV compliance/</a:t>
            </a:r>
            <a:r>
              <a:rPr lang="en-US" sz="2800"/>
              <a:t>Elevated RVEDP</a:t>
            </a:r>
            <a:endParaRPr lang="en-US" sz="2800"/>
          </a:p>
          <a:p>
            <a:endParaRPr lang="en-US" sz="2800"/>
          </a:p>
          <a:p>
            <a:r>
              <a:rPr lang="en-US" sz="2800"/>
              <a:t> </a:t>
            </a:r>
            <a:endParaRPr lang="en-US" sz="2800"/>
          </a:p>
          <a:p>
            <a:r>
              <a:rPr lang="en-US" sz="2800"/>
              <a:t>e.g:</a:t>
            </a:r>
            <a:r>
              <a:rPr lang="en-US" sz="2800">
                <a:sym typeface="+mn-ea"/>
              </a:rPr>
              <a:t>RVH</a:t>
            </a:r>
            <a:r>
              <a:rPr lang="en-US" sz="2800"/>
              <a:t> (Pulmonary stenosis, PAH)  Acute PE,Restrictivecardiomyopathy,</a:t>
            </a:r>
            <a:r>
              <a:rPr lang="en-US" sz="2800">
                <a:sym typeface="+mn-ea"/>
              </a:rPr>
              <a:t>RV infarction</a:t>
            </a:r>
            <a:endParaRPr lang="en-US" sz="2800"/>
          </a:p>
        </p:txBody>
      </p:sp>
      <p:sp>
        <p:nvSpPr>
          <p:cNvPr id="6" name="Down Arrow 5"/>
          <p:cNvSpPr/>
          <p:nvPr/>
        </p:nvSpPr>
        <p:spPr>
          <a:xfrm>
            <a:off x="2226310" y="2970530"/>
            <a:ext cx="172085" cy="50673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226310" y="4187825"/>
            <a:ext cx="172085" cy="50673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127365" y="4694555"/>
            <a:ext cx="172085" cy="50673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226310" y="5060315"/>
            <a:ext cx="172085" cy="50673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127365" y="3559175"/>
            <a:ext cx="172085" cy="50673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>
            <a:normAutofit/>
          </a:bodyPr>
          <a:lstStyle/>
          <a:p>
            <a:r>
              <a:rPr lang="en-IN" dirty="0"/>
              <a:t>Certain conditions causing marked LVH such as hypertrophic CMP , valvular AS </a:t>
            </a:r>
            <a:r>
              <a:rPr lang="en-IN" dirty="0" smtClean="0"/>
              <a:t>, jugular a </a:t>
            </a:r>
            <a:r>
              <a:rPr lang="en-IN" dirty="0"/>
              <a:t>wave may be accentuated – due to the massively hypertrophied </a:t>
            </a:r>
            <a:r>
              <a:rPr lang="en-IN" dirty="0" err="1"/>
              <a:t>interventricular</a:t>
            </a:r>
            <a:r>
              <a:rPr lang="en-IN" dirty="0"/>
              <a:t> septum altering the pressure volume characteristics of RV ( </a:t>
            </a:r>
            <a:r>
              <a:rPr lang="en-IN" dirty="0" err="1"/>
              <a:t>B</a:t>
            </a:r>
            <a:r>
              <a:rPr lang="en-IN" dirty="0" err="1" smtClean="0"/>
              <a:t>ernheim</a:t>
            </a:r>
            <a:r>
              <a:rPr lang="en-IN" dirty="0" smtClean="0"/>
              <a:t> </a:t>
            </a:r>
            <a:r>
              <a:rPr lang="en-IN" dirty="0"/>
              <a:t>effect </a:t>
            </a:r>
            <a:r>
              <a:rPr lang="en-IN" dirty="0" smtClean="0"/>
              <a:t>)</a:t>
            </a:r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t="1925" r="72406"/>
          <a:stretch>
            <a:fillRect/>
          </a:stretch>
        </p:blipFill>
        <p:spPr>
          <a:xfrm>
            <a:off x="7388225" y="3175000"/>
            <a:ext cx="3014345" cy="298958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948055" y="3175000"/>
            <a:ext cx="578802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en-IN" sz="2800" dirty="0">
                <a:sym typeface="+mn-ea"/>
              </a:rPr>
              <a:t>                  </a:t>
            </a:r>
            <a:r>
              <a:rPr lang="en-US" altLang="en-IN" sz="2800" b="1"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GIANT a Wave</a:t>
            </a:r>
            <a:endParaRPr lang="en-US" altLang="en-IN" sz="2800" b="1" u="sng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IN" sz="2800" u="sng" dirty="0"/>
          </a:p>
          <a:p>
            <a:pPr>
              <a:buNone/>
            </a:pPr>
            <a:r>
              <a:rPr lang="en-US" sz="2800" dirty="0">
                <a:sym typeface="+mn-ea"/>
              </a:rPr>
              <a:t>a wave if it is higher than normal (Height o</a:t>
            </a:r>
            <a:r>
              <a:rPr lang="en-US" sz="2800" dirty="0">
                <a:sym typeface="+mn-ea"/>
              </a:rPr>
              <a:t>ver 4.5 cm above the sternal angle with the chest at 45°) </a:t>
            </a:r>
            <a:r>
              <a:rPr lang="en-US" sz="2800" dirty="0">
                <a:sym typeface="+mn-ea"/>
              </a:rPr>
              <a:t>due to too strong an atrial contraction.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05" y="600710"/>
            <a:ext cx="10968355" cy="5964555"/>
          </a:xfrm>
        </p:spPr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en-US" altLang="en-IN" dirty="0" smtClean="0">
                <a:sym typeface="+mn-ea"/>
              </a:rPr>
              <a:t>                                                     </a:t>
            </a:r>
            <a:r>
              <a:rPr lang="en-US" altLang="en-IN" b="1" dirty="0" smtClean="0">
                <a:sym typeface="+mn-ea"/>
              </a:rPr>
              <a:t>Cannon a waves</a:t>
            </a:r>
            <a:r>
              <a:rPr lang="en-US" altLang="en-IN" dirty="0" smtClean="0">
                <a:sym typeface="+mn-ea"/>
              </a:rPr>
              <a:t> </a:t>
            </a:r>
            <a:endParaRPr lang="en-IN" dirty="0" smtClean="0">
              <a:sym typeface="+mn-ea"/>
            </a:endParaRPr>
          </a:p>
          <a:p>
            <a:r>
              <a:rPr lang="en-IN" dirty="0" smtClean="0">
                <a:sym typeface="+mn-ea"/>
              </a:rPr>
              <a:t>Cannon a waves are seen when atria is contracting against a closed ventricle.</a:t>
            </a:r>
            <a:endParaRPr lang="en-IN" dirty="0" smtClean="0">
              <a:sym typeface="+mn-ea"/>
            </a:endParaRPr>
          </a:p>
          <a:p>
            <a:endParaRPr lang="en-IN" dirty="0" smtClean="0"/>
          </a:p>
          <a:p>
            <a:r>
              <a:rPr lang="en-IN" b="1" dirty="0" smtClean="0">
                <a:sym typeface="+mn-ea"/>
              </a:rPr>
              <a:t>Regular Cannon a waves are seen in</a:t>
            </a:r>
            <a:r>
              <a:rPr lang="en-IN" dirty="0" smtClean="0">
                <a:sym typeface="+mn-ea"/>
              </a:rPr>
              <a:t> </a:t>
            </a:r>
            <a:endParaRPr lang="en-IN" dirty="0" smtClean="0">
              <a:sym typeface="+mn-ea"/>
            </a:endParaRPr>
          </a:p>
          <a:p>
            <a:r>
              <a:rPr lang="en-IN" dirty="0" err="1" smtClean="0">
                <a:sym typeface="+mn-ea"/>
              </a:rPr>
              <a:t>Junctional</a:t>
            </a:r>
            <a:r>
              <a:rPr lang="en-IN" dirty="0" smtClean="0">
                <a:sym typeface="+mn-ea"/>
              </a:rPr>
              <a:t> rhythm,</a:t>
            </a:r>
            <a:endParaRPr lang="en-IN" dirty="0" smtClean="0">
              <a:sym typeface="+mn-ea"/>
            </a:endParaRPr>
          </a:p>
          <a:p>
            <a:r>
              <a:rPr lang="en-IN" dirty="0" smtClean="0">
                <a:sym typeface="+mn-ea"/>
              </a:rPr>
              <a:t> </a:t>
            </a:r>
            <a:r>
              <a:rPr lang="en-IN" dirty="0" err="1" smtClean="0">
                <a:sym typeface="+mn-ea"/>
              </a:rPr>
              <a:t>Isorhythmic</a:t>
            </a:r>
            <a:r>
              <a:rPr lang="en-IN" dirty="0" smtClean="0">
                <a:sym typeface="+mn-ea"/>
              </a:rPr>
              <a:t> AV dissociation</a:t>
            </a:r>
            <a:r>
              <a:rPr lang="en-US" altLang="en-IN" dirty="0" smtClean="0">
                <a:sym typeface="+mn-ea"/>
              </a:rPr>
              <a:t>, </a:t>
            </a:r>
            <a:endParaRPr lang="en-US" altLang="en-IN" dirty="0" smtClean="0">
              <a:sym typeface="+mn-ea"/>
            </a:endParaRPr>
          </a:p>
          <a:p>
            <a:r>
              <a:rPr lang="en-IN" dirty="0" smtClean="0">
                <a:sym typeface="+mn-ea"/>
              </a:rPr>
              <a:t>Ventricular tachycardia 1:1 retrograde</a:t>
            </a:r>
            <a:r>
              <a:rPr lang="en-US" altLang="en-IN" dirty="0" smtClean="0">
                <a:sym typeface="+mn-ea"/>
              </a:rPr>
              <a:t> </a:t>
            </a:r>
            <a:r>
              <a:rPr lang="en-IN" dirty="0" smtClean="0">
                <a:sym typeface="+mn-ea"/>
              </a:rPr>
              <a:t>conduction</a:t>
            </a:r>
            <a:endParaRPr lang="en-IN" dirty="0" smtClean="0">
              <a:sym typeface="+mn-ea"/>
            </a:endParaRPr>
          </a:p>
          <a:p>
            <a:pPr marL="0" indent="0">
              <a:buNone/>
            </a:pPr>
            <a:r>
              <a:rPr lang="en-IN" dirty="0" smtClean="0"/>
              <a:t> </a:t>
            </a:r>
            <a:endParaRPr lang="en-IN" dirty="0" smtClean="0"/>
          </a:p>
          <a:p>
            <a:r>
              <a:rPr lang="en-IN" b="1" dirty="0" smtClean="0">
                <a:sym typeface="+mn-ea"/>
              </a:rPr>
              <a:t>Irregular cannon a waves are seen in</a:t>
            </a:r>
            <a:r>
              <a:rPr lang="en-US" altLang="en-IN" b="1" dirty="0" smtClean="0">
                <a:sym typeface="+mn-ea"/>
              </a:rPr>
              <a:t> </a:t>
            </a:r>
            <a:r>
              <a:rPr lang="en-IN" b="1" dirty="0" smtClean="0">
                <a:sym typeface="+mn-ea"/>
              </a:rPr>
              <a:t>Classic AV dissociation</a:t>
            </a:r>
            <a:endParaRPr lang="en-US" altLang="en-IN" b="1" dirty="0" smtClean="0">
              <a:sym typeface="+mn-ea"/>
            </a:endParaRPr>
          </a:p>
          <a:p>
            <a:r>
              <a:rPr lang="en-IN" dirty="0" smtClean="0">
                <a:sym typeface="+mn-ea"/>
              </a:rPr>
              <a:t>Complete heart block</a:t>
            </a:r>
            <a:endParaRPr lang="en-IN" dirty="0" smtClean="0">
              <a:sym typeface="+mn-ea"/>
            </a:endParaRPr>
          </a:p>
          <a:p>
            <a:r>
              <a:rPr lang="en-IN" dirty="0" smtClean="0"/>
              <a:t>Ventricular tachycardia</a:t>
            </a:r>
            <a:endParaRPr lang="en-IN" dirty="0" smtClean="0"/>
          </a:p>
          <a:p>
            <a:r>
              <a:rPr lang="en-IN" dirty="0" smtClean="0"/>
              <a:t> Ventricular ectopy</a:t>
            </a:r>
            <a:endParaRPr lang="en-IN" dirty="0" smtClean="0"/>
          </a:p>
          <a:p>
            <a:r>
              <a:rPr lang="en-IN" dirty="0" smtClean="0"/>
              <a:t>Ventricular pacing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>
              <a:buNone/>
            </a:pPr>
            <a:endParaRPr lang="en-US"/>
          </a:p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1395" y="4519930"/>
            <a:ext cx="4081780" cy="204533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34315" y="266065"/>
            <a:ext cx="5654675" cy="32861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040" y="266065"/>
            <a:ext cx="6367145" cy="5504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" y="4231640"/>
            <a:ext cx="4921250" cy="181165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411605" y="6247765"/>
            <a:ext cx="3050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         Giant a wave</a:t>
            </a:r>
            <a:endParaRPr lang="en-US" b="1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Giant a Wave(360P)">
            <a:hlinkClick r:id="" action="ppaction://media"/>
          </p:cNvPr>
          <p:cNvPicPr/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0190" y="737870"/>
            <a:ext cx="4785360" cy="5276215"/>
          </a:xfrm>
          <a:prstGeom prst="rect">
            <a:avLst/>
          </a:prstGeom>
        </p:spPr>
      </p:pic>
      <p:pic>
        <p:nvPicPr>
          <p:cNvPr id="6" name="1-s2.0-S0019483215002953-mmc1">
            <a:hlinkClick r:id="" action="ppaction://media"/>
          </p:cNvPr>
          <p:cNvPicPr/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7060" y="737235"/>
            <a:ext cx="6248400" cy="527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 vol="9000" mute="1"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6900"/>
            <a:ext cx="10515600" cy="5935980"/>
          </a:xfrm>
        </p:spPr>
        <p:txBody>
          <a:bodyPr>
            <a:noAutofit/>
          </a:bodyPr>
          <a:p>
            <a:r>
              <a:rPr lang="en-US"/>
              <a:t> </a:t>
            </a:r>
            <a:r>
              <a:rPr lang="en-US" b="1"/>
              <a:t>Flutter waves</a:t>
            </a:r>
            <a:r>
              <a:rPr lang="en-US"/>
              <a:t>- in the presence of atrial flutter, the normal a wave is replaced by "flutter"  waves. They are generally of a lower amplitude and, because of their regularity (i.e., about 250 to 300/min), are very difficult to observe. </a:t>
            </a:r>
            <a:endParaRPr lang="en-US"/>
          </a:p>
          <a:p>
            <a:endParaRPr lang="en-US"/>
          </a:p>
          <a:p>
            <a:r>
              <a:rPr lang="en-US" b="1"/>
              <a:t>Absent ‘a’ waves</a:t>
            </a:r>
            <a:r>
              <a:rPr lang="en-US"/>
              <a:t> - If the patient has atrial fibrillation, there can be no organized atrial activity, and the "a" wave of the jugular venous pulse is lost altogether.</a:t>
            </a:r>
            <a:endParaRPr lang="en-US"/>
          </a:p>
          <a:p>
            <a:r>
              <a:rPr lang="en-US"/>
              <a:t> Atrial fibrillation (AF)</a:t>
            </a:r>
            <a:endParaRPr lang="en-US"/>
          </a:p>
          <a:p>
            <a:r>
              <a:rPr lang="en-US"/>
              <a:t> Post DC conversion of AF (atrial stunning)</a:t>
            </a:r>
            <a:endParaRPr lang="en-US"/>
          </a:p>
          <a:p>
            <a:r>
              <a:rPr lang="en-US"/>
              <a:t> Sino ventricular conduction in hyperkalemia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60180" cy="4351655"/>
          </a:xfrm>
        </p:spPr>
        <p:txBody>
          <a:bodyPr/>
          <a:lstStyle/>
          <a:p>
            <a:r>
              <a:rPr lang="en-IN" dirty="0"/>
              <a:t>Venous system contains about 70 to 80 % of the circulating blood volume</a:t>
            </a:r>
            <a:r>
              <a:rPr lang="en-IN" dirty="0" smtClean="0"/>
              <a:t>.</a:t>
            </a:r>
            <a:endParaRPr lang="en-IN" dirty="0" smtClean="0"/>
          </a:p>
          <a:p>
            <a:endParaRPr lang="en-IN" dirty="0"/>
          </a:p>
          <a:p>
            <a:r>
              <a:rPr lang="en-IN" dirty="0"/>
              <a:t>Still it maintains a very low intravascular pressure i.e. 3 to 7 </a:t>
            </a:r>
            <a:r>
              <a:rPr lang="en-IN" dirty="0" smtClean="0"/>
              <a:t>mmHg because the veins </a:t>
            </a:r>
            <a:r>
              <a:rPr lang="en-IN" dirty="0"/>
              <a:t>are extremely </a:t>
            </a:r>
            <a:r>
              <a:rPr lang="en-IN" dirty="0" smtClean="0"/>
              <a:t>distensible</a:t>
            </a:r>
            <a:endParaRPr lang="en-IN" dirty="0" smtClean="0"/>
          </a:p>
          <a:p>
            <a:endParaRPr lang="en-IN" dirty="0"/>
          </a:p>
          <a:p>
            <a:r>
              <a:rPr lang="en-IN" b="1" dirty="0"/>
              <a:t>JVP reflects the relationship between venous tone , the volume of blood in the venous system and right heart </a:t>
            </a:r>
            <a:r>
              <a:rPr lang="en-IN" b="1" dirty="0" err="1"/>
              <a:t>hemodynamics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98380" y="2585720"/>
            <a:ext cx="2198370" cy="2831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/>
              <a:t>              x descent abnormalities (x’ descent)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045" y="1082040"/>
            <a:ext cx="11000105" cy="4836160"/>
          </a:xfrm>
        </p:spPr>
        <p:txBody>
          <a:bodyPr/>
          <a:p>
            <a:r>
              <a:rPr lang="en-US"/>
              <a:t>Usual conditions that can </a:t>
            </a:r>
            <a:r>
              <a:rPr lang="en-US" b="1" u="sng"/>
              <a:t>attenuate the X’ descent</a:t>
            </a:r>
            <a:r>
              <a:rPr lang="en-US"/>
              <a:t> are </a:t>
            </a:r>
            <a:endParaRPr lang="en-US"/>
          </a:p>
          <a:p>
            <a:pPr marL="0" indent="0">
              <a:buNone/>
            </a:pPr>
            <a:r>
              <a:rPr lang="en-US"/>
              <a:t> a.</a:t>
            </a:r>
            <a:r>
              <a:rPr lang="en-US" b="1"/>
              <a:t> Poor RV contraction</a:t>
            </a:r>
            <a:r>
              <a:rPr lang="en-US"/>
              <a:t>, as in </a:t>
            </a:r>
            <a:endParaRPr lang="en-US"/>
          </a:p>
          <a:p>
            <a:pPr marL="0" indent="0">
              <a:buNone/>
            </a:pPr>
            <a:r>
              <a:rPr lang="en-US"/>
              <a:t>         RV infarction </a:t>
            </a:r>
            <a:endParaRPr lang="en-US"/>
          </a:p>
          <a:p>
            <a:pPr marL="0" indent="0">
              <a:buNone/>
            </a:pPr>
            <a:r>
              <a:rPr lang="en-US"/>
              <a:t>         Atrial fibrillation /flutter(N</a:t>
            </a:r>
            <a:r>
              <a:rPr lang="en-US">
                <a:sym typeface="+mn-ea"/>
              </a:rPr>
              <a:t>o atrial presystolic Starling effect stretch)</a:t>
            </a:r>
            <a:endParaRPr lang="en-US"/>
          </a:p>
          <a:p>
            <a:r>
              <a:rPr lang="en-US"/>
              <a:t>b. </a:t>
            </a:r>
            <a:r>
              <a:rPr lang="en-US" b="1"/>
              <a:t>Tricuspid regurgitation (TR)</a:t>
            </a:r>
            <a:endParaRPr lang="en-US"/>
          </a:p>
          <a:p>
            <a:pPr marL="0" indent="0">
              <a:buNone/>
            </a:pPr>
            <a:r>
              <a:rPr lang="en-US"/>
              <a:t>         (because of failure of RA pressures to fall such that the x’ descent is encroached upon in proportion to the degree of regurgitation)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9909" t="-2010" r="-1180" b="36495"/>
          <a:stretch>
            <a:fillRect/>
          </a:stretch>
        </p:blipFill>
        <p:spPr>
          <a:xfrm>
            <a:off x="6396990" y="4438015"/>
            <a:ext cx="4630420" cy="24199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575425" y="6212840"/>
            <a:ext cx="1045210" cy="645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4055"/>
            <a:ext cx="10515600" cy="5483225"/>
          </a:xfrm>
        </p:spPr>
        <p:txBody>
          <a:bodyPr>
            <a:normAutofit lnSpcReduction="20000"/>
          </a:bodyPr>
          <a:p>
            <a:r>
              <a:rPr lang="en-US"/>
              <a:t> </a:t>
            </a:r>
            <a:r>
              <a:rPr lang="en-US">
                <a:sym typeface="+mn-ea"/>
              </a:rPr>
              <a:t>Usual conditions that can </a:t>
            </a:r>
            <a:r>
              <a:rPr lang="en-US" b="1" u="sng"/>
              <a:t>increase the amplitude of the X’ descent</a:t>
            </a:r>
            <a:endParaRPr lang="en-US" b="1" u="sng"/>
          </a:p>
          <a:p>
            <a:r>
              <a:rPr lang="en-US"/>
              <a:t>Due to </a:t>
            </a:r>
            <a:r>
              <a:rPr lang="en-US" b="1"/>
              <a:t>vigorous RV contractions</a:t>
            </a:r>
            <a:r>
              <a:rPr lang="en-US"/>
              <a:t> (if normal atrial relaxation (No AF) and normal tricuspid valve)</a:t>
            </a:r>
            <a:endParaRPr lang="en-US"/>
          </a:p>
          <a:p>
            <a:endParaRPr lang="en-US" b="1"/>
          </a:p>
          <a:p>
            <a:pPr marL="0" indent="0">
              <a:buNone/>
            </a:pPr>
            <a:r>
              <a:rPr lang="en-US"/>
              <a:t> a.</a:t>
            </a:r>
            <a:r>
              <a:rPr lang="en-US" b="1"/>
              <a:t> Increased volume in the RV</a:t>
            </a:r>
            <a:r>
              <a:rPr lang="en-US"/>
              <a:t> such as</a:t>
            </a:r>
            <a:endParaRPr lang="en-US"/>
          </a:p>
          <a:p>
            <a:r>
              <a:rPr lang="en-US"/>
              <a:t> Atrial septal defect (ASD)</a:t>
            </a:r>
            <a:endParaRPr lang="en-US"/>
          </a:p>
          <a:p>
            <a:r>
              <a:rPr lang="en-US"/>
              <a:t>Pulmonary regurgitation </a:t>
            </a:r>
            <a:endParaRPr lang="en-US"/>
          </a:p>
          <a:p>
            <a:r>
              <a:rPr lang="en-US"/>
              <a:t>Anomalous pulmonary venous connection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b. </a:t>
            </a:r>
            <a:r>
              <a:rPr lang="en-US" b="1"/>
              <a:t>Cardiac tamponade</a:t>
            </a:r>
            <a:r>
              <a:rPr lang="en-US"/>
              <a:t>.</a:t>
            </a:r>
            <a:endParaRPr lang="en-US"/>
          </a:p>
          <a:p>
            <a:pPr marL="0" indent="0">
              <a:buNone/>
            </a:pPr>
            <a:r>
              <a:rPr lang="en-US"/>
              <a:t>c. </a:t>
            </a:r>
            <a:r>
              <a:rPr lang="en-US" b="1"/>
              <a:t>Constrictive Pericarditis</a:t>
            </a:r>
            <a:endParaRPr lang="en-US" b="1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50"/>
            <a:ext cx="10515600" cy="906145"/>
          </a:xfrm>
        </p:spPr>
        <p:txBody>
          <a:bodyPr/>
          <a:p>
            <a:r>
              <a:rPr lang="en-US"/>
              <a:t>                     v wave abnormalities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082040"/>
            <a:ext cx="10515600" cy="1624330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en-US"/>
              <a:t>                                                </a:t>
            </a:r>
            <a:r>
              <a:rPr lang="en-US" sz="3200" b="1" u="sng"/>
              <a:t>Large v wave</a:t>
            </a:r>
            <a:endParaRPr lang="en-US"/>
          </a:p>
          <a:p>
            <a:r>
              <a:rPr lang="en-US"/>
              <a:t>Reason 1: Excessive right atrial filling (increase in volume)</a:t>
            </a:r>
            <a:endParaRPr lang="en-US"/>
          </a:p>
          <a:p>
            <a:r>
              <a:rPr lang="en-US"/>
              <a:t>Reason 2: Loss of compliance of the right atrium (increase in pressure)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1189355" y="3045460"/>
            <a:ext cx="9352280" cy="3575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cs typeface="+mn-lt"/>
                <a:sym typeface="+mn-ea"/>
              </a:rPr>
              <a:t> A)</a:t>
            </a:r>
            <a:r>
              <a:rPr lang="en-US" sz="2400" b="1">
                <a:cs typeface="+mn-lt"/>
                <a:sym typeface="+mn-ea"/>
              </a:rPr>
              <a:t>Excessive right atrial filling</a:t>
            </a:r>
            <a:endParaRPr lang="en-US" b="1">
              <a:cs typeface="+mn-lt"/>
              <a:sym typeface="+mn-ea"/>
            </a:endParaRPr>
          </a:p>
          <a:p>
            <a:pPr marL="0" indent="0">
              <a:buNone/>
            </a:pPr>
            <a:r>
              <a:rPr lang="en-US" sz="2400">
                <a:cs typeface="+mn-lt"/>
                <a:sym typeface="+mn-ea"/>
              </a:rPr>
              <a:t>1)RV : TR</a:t>
            </a:r>
            <a:endParaRPr lang="en-US" sz="2400">
              <a:cs typeface="+mn-lt"/>
              <a:sym typeface="+mn-ea"/>
            </a:endParaRPr>
          </a:p>
          <a:p>
            <a:pPr marL="0" indent="0">
              <a:buNone/>
            </a:pPr>
            <a:r>
              <a:rPr lang="en-US" sz="2400">
                <a:cs typeface="+mn-lt"/>
                <a:sym typeface="+mn-ea"/>
              </a:rPr>
              <a:t>2)LV: VSD with LV to RA jet ( Gerbode VSD)</a:t>
            </a:r>
            <a:endParaRPr lang="en-US" sz="2400">
              <a:cs typeface="+mn-lt"/>
              <a:sym typeface="+mn-ea"/>
            </a:endParaRPr>
          </a:p>
          <a:p>
            <a:pPr marL="0" indent="0">
              <a:buNone/>
            </a:pPr>
            <a:r>
              <a:rPr lang="en-US" sz="2400">
                <a:cs typeface="+mn-lt"/>
                <a:sym typeface="+mn-ea"/>
              </a:rPr>
              <a:t>        ASD with MR</a:t>
            </a:r>
            <a:endParaRPr lang="en-US" sz="2400">
              <a:cs typeface="+mn-lt"/>
              <a:sym typeface="+mn-ea"/>
            </a:endParaRPr>
          </a:p>
          <a:p>
            <a:pPr marL="0" indent="0">
              <a:buNone/>
            </a:pPr>
            <a:r>
              <a:rPr lang="en-US" sz="2400">
                <a:cs typeface="+mn-lt"/>
                <a:sym typeface="+mn-ea"/>
              </a:rPr>
              <a:t>3)Artery: RSOV, Coronary AV fistula</a:t>
            </a:r>
            <a:endParaRPr lang="en-US" sz="2400">
              <a:cs typeface="+mn-lt"/>
              <a:sym typeface="+mn-ea"/>
            </a:endParaRPr>
          </a:p>
          <a:p>
            <a:pPr marL="0" indent="0">
              <a:buNone/>
            </a:pPr>
            <a:r>
              <a:rPr lang="en-US" sz="2400">
                <a:cs typeface="+mn-lt"/>
                <a:sym typeface="+mn-ea"/>
              </a:rPr>
              <a:t>4)Vein: APVC</a:t>
            </a:r>
            <a:endParaRPr lang="en-US" sz="2400">
              <a:cs typeface="+mn-lt"/>
            </a:endParaRPr>
          </a:p>
          <a:p>
            <a:pPr marL="0" indent="0">
              <a:buNone/>
            </a:pPr>
            <a:endParaRPr lang="en-US" sz="2400">
              <a:cs typeface="+mn-l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430" y="144145"/>
            <a:ext cx="10515600" cy="4351338"/>
          </a:xfrm>
        </p:spPr>
        <p:txBody>
          <a:bodyPr/>
          <a:p>
            <a:pPr marL="0" indent="0">
              <a:buNone/>
            </a:pPr>
            <a:r>
              <a:rPr lang="en-US">
                <a:sym typeface="+mn-ea"/>
              </a:rPr>
              <a:t>                  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Loss of compliance of the right atrium</a:t>
            </a:r>
            <a:endParaRPr lang="en-US"/>
          </a:p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902970" y="1306830"/>
            <a:ext cx="517461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u="sng">
                <a:sym typeface="+mn-ea"/>
              </a:rPr>
              <a:t>Outside the heart</a:t>
            </a:r>
            <a:endParaRPr lang="en-US" sz="2800" u="sng">
              <a:sym typeface="+mn-ea"/>
            </a:endParaRPr>
          </a:p>
          <a:p>
            <a:r>
              <a:rPr lang="en-US" sz="2800">
                <a:sym typeface="+mn-ea"/>
              </a:rPr>
              <a:t>Eg: constrictive pericarditis</a:t>
            </a:r>
            <a:r>
              <a:rPr lang="en-US">
                <a:sym typeface="+mn-ea"/>
              </a:rPr>
              <a:t> 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           </a:t>
            </a:r>
            <a:endParaRPr lang="en-US"/>
          </a:p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5668645" y="1231900"/>
            <a:ext cx="58642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u="sng">
                <a:sym typeface="+mn-ea"/>
              </a:rPr>
              <a:t>Inside the heart</a:t>
            </a:r>
            <a:endParaRPr lang="en-US" sz="2800" u="sng">
              <a:sym typeface="+mn-ea"/>
            </a:endParaRPr>
          </a:p>
          <a:p>
            <a:r>
              <a:rPr lang="en-US" sz="2800">
                <a:sym typeface="+mn-ea"/>
              </a:rPr>
              <a:t> Eg:a)Atrial Tumors/Thrombus</a:t>
            </a:r>
            <a:endParaRPr lang="en-US" sz="2800">
              <a:sym typeface="+mn-ea"/>
            </a:endParaRPr>
          </a:p>
          <a:p>
            <a:r>
              <a:rPr lang="en-US" sz="2800">
                <a:sym typeface="+mn-ea"/>
              </a:rPr>
              <a:t>b) Elevated diastolic pressures in the atrioventricle due to the</a:t>
            </a: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ym typeface="+mn-ea"/>
              </a:rPr>
              <a:t>RV hypertrophy (pulmonary outflow obstruction) </a:t>
            </a: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ym typeface="+mn-ea"/>
              </a:rPr>
              <a:t>Rt heart failure</a:t>
            </a:r>
            <a:endParaRPr lang="en-US" sz="2800"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ym typeface="+mn-ea"/>
              </a:rPr>
              <a:t>RCMP</a:t>
            </a:r>
            <a:endParaRPr lang="en-US" sz="2800"/>
          </a:p>
          <a:p>
            <a:pPr marL="457200" indent="-457200"/>
            <a:endParaRPr lang="en-US" sz="2800"/>
          </a:p>
        </p:txBody>
      </p:sp>
      <p:sp>
        <p:nvSpPr>
          <p:cNvPr id="10" name="Left Brace 9"/>
          <p:cNvSpPr/>
          <p:nvPr/>
        </p:nvSpPr>
        <p:spPr>
          <a:xfrm rot="5400000">
            <a:off x="5048250" y="-1111885"/>
            <a:ext cx="398780" cy="407352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042670" y="4770120"/>
            <a:ext cx="43986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u="sng"/>
              <a:t>Diminished v wave </a:t>
            </a:r>
            <a:endParaRPr lang="en-US" sz="2800" u="sng"/>
          </a:p>
          <a:p>
            <a:r>
              <a:rPr lang="en-US" sz="2800"/>
              <a:t>Decreased venous return </a:t>
            </a: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Hypovolemia</a:t>
            </a: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Venodilators</a:t>
            </a:r>
            <a:endParaRPr lang="en-US" sz="2800"/>
          </a:p>
          <a:p>
            <a:pPr marL="342900" indent="-342900"/>
            <a:endParaRPr lang="en-US" sz="2400"/>
          </a:p>
          <a:p>
            <a:endParaRPr lang="en-US" sz="2400"/>
          </a:p>
        </p:txBody>
      </p:sp>
      <p:sp>
        <p:nvSpPr>
          <p:cNvPr id="8" name="Text Box 7"/>
          <p:cNvSpPr txBox="1"/>
          <p:nvPr/>
        </p:nvSpPr>
        <p:spPr>
          <a:xfrm>
            <a:off x="5668645" y="4921250"/>
            <a:ext cx="44627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u="sng">
                <a:sym typeface="+mn-ea"/>
              </a:rPr>
              <a:t>Absent V wave</a:t>
            </a:r>
            <a:endParaRPr lang="en-US" sz="2800" u="sng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ym typeface="+mn-ea"/>
              </a:rPr>
              <a:t>SVC obstruction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                 Y descent abnormalities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 descent is due to RA blood passively moving into RV</a:t>
            </a:r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Absent y descent</a:t>
            </a:r>
            <a:r>
              <a:rPr lang="en-US" dirty="0" smtClean="0"/>
              <a:t>: occur when RV is fully compressed at this stage (Cardiac </a:t>
            </a:r>
            <a:r>
              <a:rPr lang="en-US" dirty="0" err="1" smtClean="0"/>
              <a:t>tamponade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Slow y descent</a:t>
            </a:r>
            <a:r>
              <a:rPr lang="en-US" dirty="0" smtClean="0"/>
              <a:t>: RA blood moving to RV slowly </a:t>
            </a:r>
            <a:r>
              <a:rPr lang="en-US" dirty="0" err="1" smtClean="0"/>
              <a:t>against</a:t>
            </a:r>
            <a:r>
              <a:rPr lang="en-US" dirty="0" smtClean="0"/>
              <a:t> resistance: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TS, RA Myxoma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2.Increased RVEDP (RVF,RVH,PAH,PS)</a:t>
            </a:r>
            <a:endParaRPr lang="en-US" dirty="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5" y="996950"/>
            <a:ext cx="10515600" cy="56435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Rapid y descent</a:t>
            </a:r>
            <a:r>
              <a:rPr lang="en-US" dirty="0" smtClean="0"/>
              <a:t>: RA blood </a:t>
            </a:r>
            <a:r>
              <a:rPr lang="en-US" dirty="0" smtClean="0">
                <a:sym typeface="+mn-ea"/>
              </a:rPr>
              <a:t>rapidly </a:t>
            </a:r>
            <a:r>
              <a:rPr lang="en-US" dirty="0" smtClean="0"/>
              <a:t>moving in to RV </a:t>
            </a:r>
            <a:endParaRPr lang="en-US" dirty="0" smtClean="0"/>
          </a:p>
          <a:p>
            <a:r>
              <a:rPr lang="en-US" dirty="0" smtClean="0"/>
              <a:t>Causes: if previous venous filling pressure of RA is high (Causes of large v wave)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>
                <a:sym typeface="+mn-ea"/>
              </a:rPr>
              <a:t>a)Excessive right atrial filling(</a:t>
            </a:r>
            <a:r>
              <a:rPr lang="en-US" dirty="0" smtClean="0">
                <a:sym typeface="+mn-ea"/>
              </a:rPr>
              <a:t>TR, ASD, APVC)</a:t>
            </a:r>
            <a:endParaRPr lang="en-US" dirty="0" smtClean="0">
              <a:sym typeface="+mn-ea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ym typeface="+mn-ea"/>
              </a:rPr>
              <a:t>b) Loss of compliance of the right atrium(</a:t>
            </a:r>
            <a:r>
              <a:rPr lang="en-US" dirty="0" smtClean="0">
                <a:sym typeface="+mn-ea"/>
              </a:rPr>
              <a:t> Constrictive </a:t>
            </a:r>
            <a:r>
              <a:rPr lang="en-US" dirty="0" err="1" smtClean="0">
                <a:sym typeface="+mn-ea"/>
              </a:rPr>
              <a:t>pericarditis</a:t>
            </a:r>
            <a:r>
              <a:rPr lang="en-US" dirty="0" smtClean="0">
                <a:sym typeface="+mn-ea"/>
              </a:rPr>
              <a:t>,        RCMP, RVH, RVF</a:t>
            </a:r>
            <a:endParaRPr lang="en-US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If you see a prominant v wave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/>
              <a:t>1) Tricuspid regurgitation</a:t>
            </a:r>
            <a:endParaRPr lang="en-US"/>
          </a:p>
          <a:p>
            <a:endParaRPr lang="en-US"/>
          </a:p>
          <a:p>
            <a:r>
              <a:rPr lang="en-US"/>
              <a:t>2)ASD with MR</a:t>
            </a:r>
            <a:endParaRPr lang="en-US"/>
          </a:p>
          <a:p>
            <a:endParaRPr lang="en-US"/>
          </a:p>
          <a:p>
            <a:r>
              <a:rPr lang="en-US"/>
              <a:t>3) VSD with LV to RA shunt (Gerbode VSD)</a:t>
            </a:r>
            <a:endParaRPr lang="en-US"/>
          </a:p>
          <a:p>
            <a:endParaRPr lang="en-US"/>
          </a:p>
          <a:p>
            <a:r>
              <a:rPr lang="en-US"/>
              <a:t>4) </a:t>
            </a:r>
            <a:r>
              <a:rPr lang="en-US">
                <a:sym typeface="+mn-ea"/>
              </a:rPr>
              <a:t>RV Failure</a:t>
            </a:r>
            <a:endParaRPr lang="en-US">
              <a:sym typeface="+mn-ea"/>
            </a:endParaRPr>
          </a:p>
          <a:p>
            <a:endParaRPr lang="en-US"/>
          </a:p>
          <a:p>
            <a:r>
              <a:rPr lang="en-US"/>
              <a:t>5) </a:t>
            </a:r>
            <a:r>
              <a:rPr lang="en-US">
                <a:sym typeface="+mn-ea"/>
              </a:rPr>
              <a:t>PAH/ Corpulmonale</a:t>
            </a:r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9555" y="604520"/>
            <a:ext cx="11466830" cy="564959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04470" y="3649345"/>
            <a:ext cx="538480" cy="2266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49555" y="4272280"/>
            <a:ext cx="538480" cy="2266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Giant a Wave(360P)">
            <a:hlinkClick r:id="" action="ppaction://media"/>
          </p:cNvPr>
          <p:cNvPicPr/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3405" y="1245235"/>
            <a:ext cx="4957445" cy="4768850"/>
          </a:xfrm>
          <a:prstGeom prst="rect">
            <a:avLst/>
          </a:prstGeom>
        </p:spPr>
      </p:pic>
      <p:pic>
        <p:nvPicPr>
          <p:cNvPr id="6" name="Lancisi_s_Sign_CV_Fusion_of_Severe_Tricuspid_Regurgitation480P">
            <a:hlinkClick r:id="" action="ppaction://media"/>
          </p:cNvPr>
          <p:cNvPicPr/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94195" y="1372235"/>
            <a:ext cx="4180205" cy="464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</a:t>
            </a:r>
            <a:r>
              <a:rPr lang="en-IN" sz="4000" b="1" dirty="0" smtClean="0"/>
              <a:t>Peculiarities of v wave in TR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Classic cause of enlarged V wave is TR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V wave in TR , sometimes referred to as C-V wave begins earlier in systole than the usual V wave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  when it is prominent, it  can simulate carotid artery pulsation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They may even be palpable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Giant V waves frequently cause systolic movement of earlobes, head bobbing , </a:t>
            </a:r>
            <a:r>
              <a:rPr lang="en-IN" dirty="0" err="1" smtClean="0"/>
              <a:t>pulsatile</a:t>
            </a:r>
            <a:r>
              <a:rPr lang="en-IN" dirty="0" smtClean="0"/>
              <a:t> liver and </a:t>
            </a:r>
            <a:r>
              <a:rPr lang="en-IN" dirty="0" err="1" smtClean="0"/>
              <a:t>pulsatile</a:t>
            </a:r>
            <a:r>
              <a:rPr lang="en-IN" dirty="0" smtClean="0"/>
              <a:t> </a:t>
            </a:r>
            <a:r>
              <a:rPr lang="en-IN" dirty="0" err="1" smtClean="0"/>
              <a:t>exophthalmos</a:t>
            </a:r>
            <a:r>
              <a:rPr lang="en-IN" dirty="0" smtClean="0"/>
              <a:t>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49300"/>
            <a:ext cx="9757410" cy="3368675"/>
          </a:xfrm>
        </p:spPr>
        <p:txBody>
          <a:bodyPr>
            <a:normAutofit/>
          </a:bodyPr>
          <a:lstStyle/>
          <a:p>
            <a:r>
              <a:rPr lang="en-IN" dirty="0"/>
              <a:t>During diastole the jugular veins directly reflect right ventricular filling </a:t>
            </a:r>
            <a:r>
              <a:rPr lang="en-IN" dirty="0" smtClean="0"/>
              <a:t>pressure</a:t>
            </a:r>
            <a:endParaRPr lang="en-IN" dirty="0" smtClean="0"/>
          </a:p>
          <a:p>
            <a:pPr>
              <a:buNone/>
            </a:pPr>
            <a:endParaRPr lang="en-IN" dirty="0"/>
          </a:p>
          <a:p>
            <a:r>
              <a:rPr lang="en-IN" dirty="0"/>
              <a:t>During systole they reflect right </a:t>
            </a:r>
            <a:r>
              <a:rPr lang="en-IN" dirty="0" err="1"/>
              <a:t>atrial</a:t>
            </a:r>
            <a:r>
              <a:rPr lang="en-IN" dirty="0"/>
              <a:t> </a:t>
            </a:r>
            <a:r>
              <a:rPr lang="en-IN" dirty="0" smtClean="0"/>
              <a:t>pressure</a:t>
            </a:r>
            <a:endParaRPr lang="en-IN" dirty="0" smtClean="0"/>
          </a:p>
          <a:p>
            <a:endParaRPr lang="en-IN" dirty="0"/>
          </a:p>
          <a:p>
            <a:r>
              <a:rPr lang="en-IN" dirty="0"/>
              <a:t>Thus analysis of JVP provides considerable information about right sided cardiac </a:t>
            </a:r>
            <a:r>
              <a:rPr lang="en-IN" dirty="0" smtClean="0"/>
              <a:t>physiology.</a:t>
            </a:r>
            <a:endParaRPr lang="en-IN" dirty="0" smtClean="0"/>
          </a:p>
          <a:p>
            <a:endParaRPr lang="en-IN" dirty="0" smtClean="0"/>
          </a:p>
          <a:p>
            <a:pPr marL="0" indent="0">
              <a:buNone/>
            </a:pPr>
            <a:endParaRPr lang="en-IN" b="1" dirty="0" smtClean="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rcRect l="31703" r="895" b="-43"/>
          <a:stretch>
            <a:fillRect/>
          </a:stretch>
        </p:blipFill>
        <p:spPr>
          <a:xfrm>
            <a:off x="6263005" y="3739515"/>
            <a:ext cx="4763135" cy="29394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84275" y="4415790"/>
            <a:ext cx="3223895" cy="1568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b="1" dirty="0" smtClean="0">
                <a:sym typeface="+mn-ea"/>
              </a:rPr>
              <a:t>LV pumping: Pulse</a:t>
            </a:r>
            <a:endParaRPr lang="en-IN" sz="24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 smtClean="0">
                <a:sym typeface="+mn-ea"/>
              </a:rPr>
              <a:t>LV filling: ?</a:t>
            </a:r>
            <a:endParaRPr lang="en-IN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 smtClean="0">
                <a:sym typeface="+mn-ea"/>
              </a:rPr>
              <a:t>RV pumping: ?</a:t>
            </a:r>
            <a:endParaRPr lang="en-IN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b="1" dirty="0" smtClean="0">
                <a:sym typeface="+mn-ea"/>
              </a:rPr>
              <a:t> RV filling : JVP</a:t>
            </a:r>
            <a:endParaRPr lang="en-IN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370840"/>
            <a:ext cx="5181600" cy="2324735"/>
          </a:xfrm>
        </p:spPr>
        <p:txBody>
          <a:bodyPr/>
          <a:p>
            <a:r>
              <a:rPr lang="en-US"/>
              <a:t>Normal a wave</a:t>
            </a:r>
            <a:endParaRPr lang="en-US"/>
          </a:p>
          <a:p>
            <a:r>
              <a:rPr lang="en-US">
                <a:solidFill>
                  <a:srgbClr val="FF0000"/>
                </a:solidFill>
              </a:rPr>
              <a:t>Attenuated or Absent x descent</a:t>
            </a:r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Prominant v wave (CV wave)</a:t>
            </a:r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Rapid and prominant y descent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rcRect l="9909" t="-2010" r="-1180" b="36495"/>
          <a:stretch>
            <a:fillRect/>
          </a:stretch>
        </p:blipFill>
        <p:spPr>
          <a:xfrm>
            <a:off x="6971665" y="140335"/>
            <a:ext cx="4206240" cy="265620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178675" y="2377440"/>
            <a:ext cx="73279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en-US"/>
          </a:p>
          <a:p>
            <a:endParaRPr lang="en-US"/>
          </a:p>
        </p:txBody>
      </p:sp>
      <p:pic>
        <p:nvPicPr>
          <p:cNvPr id="2" name="Picture 1" descr="photo_2024-02-11_10-26-58"/>
          <p:cNvPicPr>
            <a:picLocks noChangeAspect="1"/>
          </p:cNvPicPr>
          <p:nvPr/>
        </p:nvPicPr>
        <p:blipFill>
          <a:blip r:embed="rId2"/>
          <a:srcRect l="34479" t="18067" r="29448" b="12581"/>
          <a:stretch>
            <a:fillRect/>
          </a:stretch>
        </p:blipFill>
        <p:spPr>
          <a:xfrm>
            <a:off x="269240" y="2566035"/>
            <a:ext cx="6338570" cy="3804920"/>
          </a:xfrm>
          <a:prstGeom prst="rect">
            <a:avLst/>
          </a:prstGeom>
        </p:spPr>
      </p:pic>
      <p:pic>
        <p:nvPicPr>
          <p:cNvPr id="9" name="Lancisi_s_Sign_CV_Fusion_of_Severe_Tricuspid_Regurgitation480P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8745" y="3108325"/>
            <a:ext cx="3134995" cy="326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60" y="365125"/>
            <a:ext cx="5386070" cy="1325880"/>
          </a:xfrm>
        </p:spPr>
        <p:txBody>
          <a:bodyPr>
            <a:normAutofit/>
          </a:bodyPr>
          <a:p>
            <a:r>
              <a:rPr lang="en-US"/>
              <a:t>   Atrial Septal Defect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85" y="1825625"/>
            <a:ext cx="11064240" cy="4351655"/>
          </a:xfrm>
        </p:spPr>
        <p:txBody>
          <a:bodyPr/>
          <a:p>
            <a:r>
              <a:rPr lang="en-US"/>
              <a:t>There is left atrialization of the jugular venous pressure (a wave= v wave).</a:t>
            </a:r>
            <a:endParaRPr lang="en-US"/>
          </a:p>
          <a:p>
            <a:r>
              <a:rPr lang="en-US"/>
              <a:t>Prominant x descent</a:t>
            </a:r>
            <a:endParaRPr lang="en-US"/>
          </a:p>
          <a:p>
            <a:r>
              <a:rPr lang="en-US"/>
              <a:t>Rapid Prominant y descent</a:t>
            </a:r>
            <a:endParaRPr lang="en-US"/>
          </a:p>
          <a:p>
            <a:endParaRPr lang="en-US"/>
          </a:p>
          <a:p>
            <a:r>
              <a:rPr lang="en-US">
                <a:sym typeface="+mn-ea"/>
              </a:rPr>
              <a:t>If there is an associated MR, v wave becomes more prominant (d/d: TR)</a:t>
            </a:r>
            <a:endParaRPr lang="en-US"/>
          </a:p>
          <a:p>
            <a:r>
              <a:rPr lang="en-US"/>
              <a:t>TR: Absent x descent with rapid y descent</a:t>
            </a:r>
            <a:endParaRPr lang="en-US"/>
          </a:p>
          <a:p>
            <a:r>
              <a:rPr lang="en-US"/>
              <a:t>ASD with MR: Double descent</a:t>
            </a:r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775200" y="2355850"/>
            <a:ext cx="172085" cy="85153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5238750" y="2551430"/>
            <a:ext cx="6416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</a:rPr>
              <a:t>Double Descent       </a:t>
            </a:r>
            <a:r>
              <a:rPr lang="en-US" sz="2000" b="1">
                <a:solidFill>
                  <a:schemeClr val="tx1"/>
                </a:solidFill>
              </a:rPr>
              <a:t>(d/d:Constrictive Pericarditis )</a:t>
            </a:r>
            <a:r>
              <a:rPr lang="en-US" sz="2800" b="1">
                <a:solidFill>
                  <a:srgbClr val="FF0000"/>
                </a:solidFill>
              </a:rPr>
              <a:t>    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/>
          <a:srcRect l="5650" t="30658" r="64167" b="37671"/>
          <a:stretch>
            <a:fillRect/>
          </a:stretch>
        </p:blipFill>
        <p:spPr bwMode="auto">
          <a:xfrm>
            <a:off x="6633210" y="365125"/>
            <a:ext cx="1860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>
            <p:ph sz="half" idx="2"/>
          </p:nvPr>
        </p:nvPicPr>
        <p:blipFill>
          <a:blip r:embed="rId1"/>
          <a:srcRect l="66717" t="31562" r="4133" b="41918"/>
          <a:stretch>
            <a:fillRect/>
          </a:stretch>
        </p:blipFill>
        <p:spPr bwMode="auto">
          <a:xfrm>
            <a:off x="9010650" y="436880"/>
            <a:ext cx="2016125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8030"/>
            <a:ext cx="10515600" cy="5429250"/>
          </a:xfrm>
        </p:spPr>
        <p:txBody>
          <a:bodyPr/>
          <a:p>
            <a:r>
              <a:rPr lang="en-US"/>
              <a:t>In an ASD, mean JVP is not elevated</a:t>
            </a:r>
            <a:endParaRPr lang="en-US"/>
          </a:p>
          <a:p>
            <a:endParaRPr lang="en-US"/>
          </a:p>
          <a:p>
            <a:r>
              <a:rPr lang="en-US"/>
              <a:t>Elevated JVP may be seen in severe PAH and associated RV failure</a:t>
            </a:r>
            <a:endParaRPr lang="en-US"/>
          </a:p>
          <a:p>
            <a:endParaRPr lang="en-US"/>
          </a:p>
          <a:p>
            <a:r>
              <a:rPr lang="en-US"/>
              <a:t>If prominant </a:t>
            </a:r>
            <a:r>
              <a:rPr lang="en-US">
                <a:solidFill>
                  <a:srgbClr val="FF0000"/>
                </a:solidFill>
              </a:rPr>
              <a:t>a wave</a:t>
            </a:r>
            <a:r>
              <a:rPr lang="en-US"/>
              <a:t>: associated </a:t>
            </a:r>
            <a:r>
              <a:rPr lang="en-US">
                <a:solidFill>
                  <a:srgbClr val="FF0000"/>
                </a:solidFill>
              </a:rPr>
              <a:t>TS or MS</a:t>
            </a:r>
            <a:endParaRPr lang="en-US"/>
          </a:p>
          <a:p>
            <a:endParaRPr lang="en-US"/>
          </a:p>
          <a:p>
            <a:r>
              <a:rPr lang="en-US"/>
              <a:t>If prominant </a:t>
            </a:r>
            <a:r>
              <a:rPr lang="en-US">
                <a:solidFill>
                  <a:srgbClr val="FF0000"/>
                </a:solidFill>
              </a:rPr>
              <a:t>v wave</a:t>
            </a:r>
            <a:r>
              <a:rPr lang="en-US"/>
              <a:t>: associated </a:t>
            </a:r>
            <a:r>
              <a:rPr lang="en-US">
                <a:solidFill>
                  <a:srgbClr val="FF0000"/>
                </a:solidFill>
              </a:rPr>
              <a:t>PAH or RVF</a:t>
            </a:r>
            <a:endParaRPr lang="en-US">
              <a:solidFill>
                <a:srgbClr val="FF0000"/>
              </a:solidFill>
            </a:endParaRPr>
          </a:p>
          <a:p>
            <a:endParaRPr lang="en-US"/>
          </a:p>
          <a:p>
            <a:r>
              <a:rPr lang="en-US"/>
              <a:t>If prominant </a:t>
            </a:r>
            <a:r>
              <a:rPr lang="en-US">
                <a:solidFill>
                  <a:srgbClr val="FF0000"/>
                </a:solidFill>
              </a:rPr>
              <a:t>y descent</a:t>
            </a:r>
            <a:r>
              <a:rPr lang="en-US"/>
              <a:t>: associated </a:t>
            </a:r>
            <a:r>
              <a:rPr lang="en-US">
                <a:solidFill>
                  <a:srgbClr val="FF0000"/>
                </a:solidFill>
              </a:rPr>
              <a:t>RVF or TR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                            RV Failure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Mean JVP is elevated</a:t>
            </a:r>
            <a:endParaRPr lang="en-US"/>
          </a:p>
          <a:p>
            <a:r>
              <a:rPr lang="en-US"/>
              <a:t>a wave is prominant</a:t>
            </a:r>
            <a:endParaRPr lang="en-US"/>
          </a:p>
          <a:p>
            <a:r>
              <a:rPr lang="en-US"/>
              <a:t>x descent is diminished or absent</a:t>
            </a:r>
            <a:endParaRPr lang="en-US"/>
          </a:p>
          <a:p>
            <a:r>
              <a:rPr lang="en-US"/>
              <a:t>v wave is prominant (larger than a wave)</a:t>
            </a:r>
            <a:endParaRPr lang="en-US"/>
          </a:p>
          <a:p>
            <a:r>
              <a:rPr lang="en-US"/>
              <a:t>Slow y descent</a:t>
            </a:r>
            <a:endParaRPr lang="en-US"/>
          </a:p>
          <a:p>
            <a:r>
              <a:rPr lang="en-US"/>
              <a:t>If associated with TR: Rapid y descent.</a:t>
            </a:r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                           JVP in PAH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1005"/>
            <a:ext cx="10515600" cy="4351338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b="1" u="sng"/>
              <a:t>A)Early stages (Associated RVH but no RVF)</a:t>
            </a:r>
            <a:endParaRPr lang="en-US" b="1" u="sng"/>
          </a:p>
          <a:p>
            <a:r>
              <a:rPr lang="en-US"/>
              <a:t>Mean JVP may be elevated</a:t>
            </a:r>
            <a:endParaRPr lang="en-US"/>
          </a:p>
          <a:p>
            <a:r>
              <a:rPr lang="en-US"/>
              <a:t>Prominant a and v waves</a:t>
            </a:r>
            <a:endParaRPr lang="en-US"/>
          </a:p>
          <a:p>
            <a:r>
              <a:rPr lang="en-US"/>
              <a:t>Slow y descent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b="1" u="sng"/>
              <a:t>B)If there is associated RVF</a:t>
            </a:r>
            <a:endParaRPr lang="en-US" b="1" u="sng"/>
          </a:p>
          <a:p>
            <a:r>
              <a:rPr lang="en-US"/>
              <a:t>Prominant a and v wave with v wave larger than a wave</a:t>
            </a:r>
            <a:endParaRPr lang="en-US"/>
          </a:p>
          <a:p>
            <a:r>
              <a:rPr lang="en-US"/>
              <a:t>x descent is diminished or absent</a:t>
            </a:r>
            <a:endParaRPr lang="en-US"/>
          </a:p>
          <a:p>
            <a:r>
              <a:rPr lang="en-US"/>
              <a:t>Rapid y descent due to associated TR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645"/>
            <a:ext cx="10515600" cy="949325"/>
          </a:xfrm>
        </p:spPr>
        <p:txBody>
          <a:bodyPr/>
          <a:p>
            <a:r>
              <a:rPr lang="en-US"/>
              <a:t>                  Constrictive Pericarditis</a:t>
            </a:r>
            <a:endParaRPr lang="en-US"/>
          </a:p>
        </p:txBody>
      </p:sp>
      <p:sp>
        <p:nvSpPr>
          <p:cNvPr id="5" name="Content Placeholder 4"/>
          <p:cNvSpPr/>
          <p:nvPr>
            <p:ph idx="1"/>
          </p:nvPr>
        </p:nvSpPr>
        <p:spPr>
          <a:xfrm>
            <a:off x="393700" y="1029970"/>
            <a:ext cx="7820025" cy="4540885"/>
          </a:xfrm>
        </p:spPr>
        <p:txBody>
          <a:bodyPr/>
          <a:p>
            <a:r>
              <a:rPr lang="en-US"/>
              <a:t>Mean JVP is elevated</a:t>
            </a:r>
            <a:endParaRPr lang="en-US"/>
          </a:p>
          <a:p>
            <a:r>
              <a:rPr lang="en-US"/>
              <a:t>a wave is usually normal</a:t>
            </a:r>
            <a:endParaRPr lang="en-US"/>
          </a:p>
          <a:p>
            <a:r>
              <a:rPr lang="en-US"/>
              <a:t>v wave is equal to a wave</a:t>
            </a:r>
            <a:endParaRPr lang="en-US"/>
          </a:p>
          <a:p>
            <a:r>
              <a:rPr lang="en-US"/>
              <a:t>x descent is prominant</a:t>
            </a:r>
            <a:endParaRPr lang="en-US"/>
          </a:p>
          <a:p>
            <a:r>
              <a:rPr lang="en-US"/>
              <a:t>y descent is rapid</a:t>
            </a:r>
            <a:endParaRPr lang="en-US"/>
          </a:p>
          <a:p>
            <a:r>
              <a:rPr lang="en-US"/>
              <a:t>Kussmauls Sign is Positive</a:t>
            </a:r>
            <a:endParaRPr lang="en-US"/>
          </a:p>
          <a:p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160520" y="2851785"/>
            <a:ext cx="172085" cy="85153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4332605" y="3047365"/>
            <a:ext cx="4365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</a:rPr>
              <a:t>Double descent/W pattern</a:t>
            </a: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3" name="Picture 2" descr="photo_2024-02-11_09-47-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8850" y="3778250"/>
            <a:ext cx="5314950" cy="307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5" y="4519295"/>
            <a:ext cx="4667250" cy="17653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Cardiac Tamponade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Mean JVP is  elevated.</a:t>
            </a:r>
            <a:endParaRPr lang="en-US"/>
          </a:p>
          <a:p>
            <a:r>
              <a:rPr lang="en-US"/>
              <a:t>a wave normal.</a:t>
            </a:r>
            <a:endParaRPr lang="en-US"/>
          </a:p>
          <a:p>
            <a:r>
              <a:rPr lang="en-US"/>
              <a:t>v wave is normal.</a:t>
            </a:r>
            <a:endParaRPr lang="en-US"/>
          </a:p>
          <a:p>
            <a:r>
              <a:rPr lang="en-US"/>
              <a:t>x descent is sharp and prominant.</a:t>
            </a:r>
            <a:endParaRPr lang="en-US"/>
          </a:p>
          <a:p>
            <a:r>
              <a:rPr lang="en-US"/>
              <a:t>y descent is absent.</a:t>
            </a:r>
            <a:endParaRPr lang="en-US"/>
          </a:p>
          <a:p>
            <a:r>
              <a:rPr lang="en-US"/>
              <a:t>Kussmauls sign is absent.</a:t>
            </a:r>
            <a:endParaRPr lang="en-US"/>
          </a:p>
        </p:txBody>
      </p:sp>
      <p:pic>
        <p:nvPicPr>
          <p:cNvPr id="4" name="Picture 3" descr="photo_2024-02-11_09-47-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3430" y="826770"/>
            <a:ext cx="4529455" cy="567182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"/>
            <a:ext cx="10515600" cy="1325563"/>
          </a:xfrm>
        </p:spPr>
        <p:txBody>
          <a:bodyPr/>
          <a:p>
            <a:r>
              <a:rPr lang="en-US"/>
              <a:t>                  JVP in arrythmias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351338"/>
          </a:xfrm>
        </p:spPr>
        <p:txBody>
          <a:bodyPr/>
          <a:p>
            <a:r>
              <a:rPr lang="en-US"/>
              <a:t>Normal sinus rhythm is characterised by sequential a and v wave.</a:t>
            </a:r>
            <a:endParaRPr lang="en-US"/>
          </a:p>
          <a:p>
            <a:r>
              <a:rPr lang="en-US"/>
              <a:t>Any disturbance in this indicate a rhythm abnormality.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3"/>
          <p:cNvGraphicFramePr/>
          <p:nvPr/>
        </p:nvGraphicFramePr>
        <p:xfrm>
          <a:off x="1829435" y="2720340"/>
          <a:ext cx="8533765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/>
                <a:gridCol w="42665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Sinus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a-v regular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88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/>
                        <a:t>1</a:t>
                      </a:r>
                      <a:r>
                        <a:rPr lang="en-US" sz="2400" b="1" baseline="30000"/>
                        <a:t>0</a:t>
                      </a:r>
                      <a:r>
                        <a:rPr lang="en-US" sz="2400" b="1"/>
                        <a:t> AV block</a:t>
                      </a:r>
                      <a:endParaRPr lang="en-US" sz="2400" b="1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/>
                        <a:t>Prolonged a-c interval</a:t>
                      </a:r>
                      <a:endParaRPr lang="en-US" sz="2400" b="1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88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/>
                        <a:t>Wenkebachs</a:t>
                      </a:r>
                      <a:endParaRPr lang="en-US" sz="2400" b="1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/>
                        <a:t>Gradual prolongation of a-c interval</a:t>
                      </a:r>
                      <a:endParaRPr lang="en-US" sz="2400" b="1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88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/>
                        <a:t>Mobits Type II block</a:t>
                      </a:r>
                      <a:endParaRPr lang="en-US" sz="2400" b="1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/>
                        <a:t> Constant a-c interval with a sudden skip of carotid pulse</a:t>
                      </a:r>
                      <a:endParaRPr lang="en-US" sz="2400" b="1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88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/>
                        <a:t>CHB</a:t>
                      </a:r>
                      <a:endParaRPr lang="en-US" sz="2400" b="1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/>
                        <a:t>Irregular cannon a waves</a:t>
                      </a:r>
                      <a:endParaRPr lang="en-US" sz="2400" b="1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88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/>
                        <a:t>Junctional tachycardia</a:t>
                      </a:r>
                      <a:endParaRPr lang="en-US" sz="2400" b="1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/>
                        <a:t>Regular cannon a waves</a:t>
                      </a:r>
                      <a:endParaRPr lang="en-US" sz="2400" b="1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88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/>
                        <a:t>VT</a:t>
                      </a:r>
                      <a:endParaRPr lang="en-US" sz="2400" b="1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400" b="1"/>
                        <a:t>Irregular cannon a waves</a:t>
                      </a:r>
                      <a:endParaRPr lang="en-US" sz="2400" b="1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88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                       JVP in AF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/>
              <a:t>absent a wave</a:t>
            </a:r>
            <a:endParaRPr lang="en-US"/>
          </a:p>
          <a:p>
            <a:r>
              <a:rPr lang="en-US"/>
              <a:t>1st positive wave is C wave</a:t>
            </a:r>
            <a:endParaRPr lang="en-US"/>
          </a:p>
          <a:p>
            <a:r>
              <a:rPr lang="en-US"/>
              <a:t>x descent is diminished</a:t>
            </a:r>
            <a:endParaRPr lang="en-US"/>
          </a:p>
          <a:p>
            <a:r>
              <a:rPr lang="en-US">
                <a:sym typeface="+mn-ea"/>
              </a:rPr>
              <a:t>v wave is often prominant</a:t>
            </a:r>
            <a:endParaRPr lang="en-US"/>
          </a:p>
          <a:p>
            <a:r>
              <a:rPr lang="en-US"/>
              <a:t>Prminant y descent</a:t>
            </a:r>
            <a:endParaRPr lang="en-US"/>
          </a:p>
          <a:p>
            <a:r>
              <a:rPr lang="en-US"/>
              <a:t>cxvy</a:t>
            </a:r>
            <a:endParaRPr lang="en-US"/>
          </a:p>
          <a:p>
            <a:r>
              <a:rPr lang="en-US"/>
              <a:t>d/d of TR</a:t>
            </a:r>
            <a:endParaRPr lang="en-US"/>
          </a:p>
          <a:p>
            <a:r>
              <a:rPr lang="en-US"/>
              <a:t>Irregularly irregular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rcRect t="2178" r="10974"/>
          <a:stretch>
            <a:fillRect/>
          </a:stretch>
        </p:blipFill>
        <p:spPr>
          <a:xfrm>
            <a:off x="6386830" y="2784475"/>
            <a:ext cx="4662170" cy="2195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1645" t="2658" r="2843" b="56044"/>
          <a:stretch>
            <a:fillRect/>
          </a:stretch>
        </p:blipFill>
        <p:spPr>
          <a:xfrm>
            <a:off x="6727825" y="998855"/>
            <a:ext cx="4471670" cy="171704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t="60017" r="62611" b="10041"/>
          <a:stretch>
            <a:fillRect/>
          </a:stretch>
        </p:blipFill>
        <p:spPr bwMode="auto">
          <a:xfrm>
            <a:off x="6846570" y="5191760"/>
            <a:ext cx="3742690" cy="166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Jugular Venous Pulse_ Hand Vein Assessment(720P_HD)">
            <a:hlinkClick r:id="" action="ppaction://media"/>
          </p:cNvPr>
          <p:cNvPicPr/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161405" y="1152525"/>
            <a:ext cx="5192395" cy="474726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1805" y="-173355"/>
            <a:ext cx="10515600" cy="1325563"/>
          </a:xfrm>
        </p:spPr>
        <p:txBody>
          <a:bodyPr/>
          <a:p>
            <a:r>
              <a:rPr lang="en-US"/>
              <a:t>When you cant find a JVP with elevated CVP</a:t>
            </a:r>
            <a:endParaRPr lang="en-US"/>
          </a:p>
        </p:txBody>
      </p:sp>
      <p:pic>
        <p:nvPicPr>
          <p:cNvPr id="13" name="Content Placeholder 12" descr="photo_2024-02-13_10-13-56"/>
          <p:cNvPicPr>
            <a:picLocks noChangeAspect="1"/>
          </p:cNvPicPr>
          <p:nvPr>
            <p:ph sz="half" idx="1"/>
          </p:nvPr>
        </p:nvPicPr>
        <p:blipFill>
          <a:blip r:embed="rId4"/>
          <a:srcRect l="35821" t="218" r="35061" b="1307"/>
          <a:stretch>
            <a:fillRect/>
          </a:stretch>
        </p:blipFill>
        <p:spPr>
          <a:xfrm>
            <a:off x="471805" y="1427480"/>
            <a:ext cx="1508760" cy="2296160"/>
          </a:xfrm>
          <a:prstGeom prst="rect">
            <a:avLst/>
          </a:prstGeom>
        </p:spPr>
      </p:pic>
      <p:pic>
        <p:nvPicPr>
          <p:cNvPr id="14" name="Picture 13" descr="photo_2024-02-13_10-13-55"/>
          <p:cNvPicPr>
            <a:picLocks noChangeAspect="1"/>
          </p:cNvPicPr>
          <p:nvPr/>
        </p:nvPicPr>
        <p:blipFill>
          <a:blip r:embed="rId5"/>
          <a:srcRect l="35448" t="12546" r="34135" b="3160"/>
          <a:stretch>
            <a:fillRect/>
          </a:stretch>
        </p:blipFill>
        <p:spPr>
          <a:xfrm>
            <a:off x="2360295" y="2375535"/>
            <a:ext cx="2705735" cy="3375025"/>
          </a:xfrm>
          <a:prstGeom prst="rect">
            <a:avLst/>
          </a:prstGeom>
        </p:spPr>
      </p:pic>
      <p:pic>
        <p:nvPicPr>
          <p:cNvPr id="15" name="Picture 14" descr="photo_2024-02-13_10-13-54"/>
          <p:cNvPicPr>
            <a:picLocks noChangeAspect="1"/>
          </p:cNvPicPr>
          <p:nvPr/>
        </p:nvPicPr>
        <p:blipFill>
          <a:blip r:embed="rId6"/>
          <a:srcRect l="39073" t="15104" r="38115" b="1979"/>
          <a:stretch>
            <a:fillRect/>
          </a:stretch>
        </p:blipFill>
        <p:spPr>
          <a:xfrm>
            <a:off x="414020" y="3906520"/>
            <a:ext cx="1624330" cy="265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741045" y="582930"/>
            <a:ext cx="1069911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Jugular venous pressure represents the </a:t>
            </a:r>
            <a:r>
              <a:rPr lang="en-US" sz="2800">
                <a:solidFill>
                  <a:srgbClr val="FF0000"/>
                </a:solidFill>
              </a:rPr>
              <a:t>volumetric changes</a:t>
            </a:r>
            <a:endParaRPr lang="en-US" sz="2800"/>
          </a:p>
          <a:p>
            <a:pPr indent="0">
              <a:buFont typeface="Arial" panose="020B0604020202020204" pitchFamily="34" charset="0"/>
              <a:buNone/>
            </a:pPr>
            <a:r>
              <a:rPr lang="en-US" sz="2800"/>
              <a:t>      that faithfully </a:t>
            </a:r>
            <a:r>
              <a:rPr lang="en-US" sz="2800">
                <a:solidFill>
                  <a:srgbClr val="FF0000"/>
                </a:solidFill>
              </a:rPr>
              <a:t>reflect the pressure changes in the right side of heart</a:t>
            </a:r>
            <a:r>
              <a:rPr lang="en-US" sz="2800"/>
              <a:t>.</a:t>
            </a:r>
            <a:endParaRPr lang="en-US" sz="2800"/>
          </a:p>
          <a:p>
            <a:pPr indent="0">
              <a:buFont typeface="Arial" panose="020B0604020202020204" pitchFamily="34" charset="0"/>
              <a:buNone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Oscillating top of the distended proximal portion of the</a:t>
            </a:r>
            <a:endParaRPr lang="en-US" sz="2800"/>
          </a:p>
          <a:p>
            <a:pPr indent="0">
              <a:buFont typeface="Arial" panose="020B0604020202020204" pitchFamily="34" charset="0"/>
              <a:buNone/>
            </a:pPr>
            <a:r>
              <a:rPr lang="en-US" sz="2800"/>
              <a:t>       internal jugular vein (IJV) is used for measurement.</a:t>
            </a: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ym typeface="+mn-ea"/>
              </a:rPr>
              <a:t>Indirect venous pulsation of the</a:t>
            </a:r>
            <a:r>
              <a:rPr lang="en-US" altLang="en-IN" sz="2800" dirty="0">
                <a:sym typeface="+mn-ea"/>
              </a:rPr>
              <a:t> </a:t>
            </a:r>
            <a:r>
              <a:rPr lang="en-IN" sz="2800" dirty="0">
                <a:sym typeface="+mn-ea"/>
              </a:rPr>
              <a:t>internal jugular vein </a:t>
            </a:r>
            <a:r>
              <a:rPr lang="en-US" altLang="en-IN" sz="2800" dirty="0">
                <a:sym typeface="+mn-ea"/>
              </a:rPr>
              <a:t>is </a:t>
            </a:r>
            <a:r>
              <a:rPr lang="en-IN" sz="2800" dirty="0">
                <a:sym typeface="+mn-ea"/>
              </a:rPr>
              <a:t>transmitted to the overlying skin and soft tissues with a subtle and undulant </a:t>
            </a:r>
            <a:r>
              <a:rPr lang="en-IN" sz="2800" dirty="0" smtClean="0">
                <a:sym typeface="+mn-ea"/>
              </a:rPr>
              <a:t>motion</a:t>
            </a:r>
            <a:r>
              <a:rPr lang="en-US" altLang="en-IN" sz="2800" dirty="0" smtClean="0">
                <a:sym typeface="+mn-ea"/>
              </a:rPr>
              <a:t>-seen as JVP</a:t>
            </a:r>
            <a:endParaRPr lang="en-IN" sz="2800" dirty="0" smtClean="0"/>
          </a:p>
          <a:p>
            <a:pPr marL="457200" indent="-457200"/>
            <a:endParaRPr lang="en-US" sz="28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 descr="photo_2024-02-13_10-06-02"/>
          <p:cNvPicPr>
            <a:picLocks noChangeAspect="1"/>
          </p:cNvPicPr>
          <p:nvPr>
            <p:ph sz="half" idx="1"/>
          </p:nvPr>
        </p:nvPicPr>
        <p:blipFill>
          <a:blip r:embed="rId1"/>
          <a:srcRect l="13105" r="10294" b="-268"/>
          <a:stretch>
            <a:fillRect/>
          </a:stretch>
        </p:blipFill>
        <p:spPr>
          <a:xfrm>
            <a:off x="711200" y="830580"/>
            <a:ext cx="4732020" cy="5650230"/>
          </a:xfrm>
          <a:prstGeom prst="rect">
            <a:avLst/>
          </a:prstGeom>
        </p:spPr>
      </p:pic>
      <p:pic>
        <p:nvPicPr>
          <p:cNvPr id="7" name="Content Placeholder 6" descr="photo_2024-02-13_10-06-02 (2)"/>
          <p:cNvPicPr>
            <a:picLocks noChangeAspect="1"/>
          </p:cNvPicPr>
          <p:nvPr>
            <p:ph sz="half" idx="2"/>
          </p:nvPr>
        </p:nvPicPr>
        <p:blipFill>
          <a:blip r:embed="rId2"/>
          <a:srcRect l="9735" r="10590" b="-280"/>
          <a:stretch>
            <a:fillRect/>
          </a:stretch>
        </p:blipFill>
        <p:spPr>
          <a:xfrm>
            <a:off x="6355715" y="970915"/>
            <a:ext cx="5199380" cy="5415915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Content Placeholder 7" descr="photo_2024-02-13_09-27-18 (3)"/>
          <p:cNvPicPr>
            <a:picLocks noChangeAspect="1"/>
          </p:cNvPicPr>
          <p:nvPr>
            <p:ph sz="half" idx="1"/>
          </p:nvPr>
        </p:nvPicPr>
        <p:blipFill>
          <a:blip r:embed="rId1"/>
          <a:srcRect t="15959" r="8419" b="36874"/>
          <a:stretch>
            <a:fillRect/>
          </a:stretch>
        </p:blipFill>
        <p:spPr>
          <a:xfrm>
            <a:off x="407035" y="415925"/>
            <a:ext cx="5898515" cy="2576195"/>
          </a:xfrm>
          <a:prstGeom prst="rect">
            <a:avLst/>
          </a:prstGeom>
        </p:spPr>
      </p:pic>
      <p:pic>
        <p:nvPicPr>
          <p:cNvPr id="12" name="Content Placeholder 4" descr="photo_2024-02-13_09-27-19"/>
          <p:cNvPicPr>
            <a:picLocks noChangeAspect="1"/>
          </p:cNvPicPr>
          <p:nvPr>
            <p:ph sz="half" idx="2"/>
          </p:nvPr>
        </p:nvPicPr>
        <p:blipFill>
          <a:blip r:embed="rId2"/>
          <a:srcRect t="17347" r="12132" b="28568"/>
          <a:stretch>
            <a:fillRect/>
          </a:stretch>
        </p:blipFill>
        <p:spPr>
          <a:xfrm>
            <a:off x="6161405" y="3325495"/>
            <a:ext cx="5329555" cy="268414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958850" y="3244850"/>
            <a:ext cx="3460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Large a waves</a:t>
            </a:r>
            <a:endParaRPr lang="en-US" sz="2800" b="1"/>
          </a:p>
        </p:txBody>
      </p:sp>
      <p:sp>
        <p:nvSpPr>
          <p:cNvPr id="14" name="Text Box 13"/>
          <p:cNvSpPr txBox="1"/>
          <p:nvPr/>
        </p:nvSpPr>
        <p:spPr>
          <a:xfrm>
            <a:off x="6520815" y="6311900"/>
            <a:ext cx="4160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Cannon a waves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Content Placeholder 5" descr="photo_2024-02-13_09-27-20"/>
          <p:cNvPicPr>
            <a:picLocks noChangeAspect="1"/>
          </p:cNvPicPr>
          <p:nvPr>
            <p:ph sz="half" idx="1"/>
          </p:nvPr>
        </p:nvPicPr>
        <p:blipFill>
          <a:blip r:embed="rId1"/>
          <a:srcRect t="16422" r="2598" b="20697"/>
          <a:stretch>
            <a:fillRect/>
          </a:stretch>
        </p:blipFill>
        <p:spPr>
          <a:xfrm>
            <a:off x="353695" y="480060"/>
            <a:ext cx="5370195" cy="2501265"/>
          </a:xfrm>
          <a:prstGeom prst="rect">
            <a:avLst/>
          </a:prstGeom>
        </p:spPr>
      </p:pic>
      <p:pic>
        <p:nvPicPr>
          <p:cNvPr id="12" name="Content Placeholder 7" descr="photo_2024-02-13_09-27-20 (3)"/>
          <p:cNvPicPr>
            <a:picLocks noChangeAspect="1"/>
          </p:cNvPicPr>
          <p:nvPr>
            <p:ph sz="half" idx="2"/>
          </p:nvPr>
        </p:nvPicPr>
        <p:blipFill>
          <a:blip r:embed="rId2"/>
          <a:srcRect t="19199" r="3603" b="26716"/>
          <a:stretch>
            <a:fillRect/>
          </a:stretch>
        </p:blipFill>
        <p:spPr>
          <a:xfrm>
            <a:off x="6139815" y="3185160"/>
            <a:ext cx="5533390" cy="280225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012825" y="3185160"/>
            <a:ext cx="3912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Tricuspid regurgitation</a:t>
            </a:r>
            <a:endParaRPr lang="en-US" sz="2800" b="1"/>
          </a:p>
        </p:txBody>
      </p:sp>
      <p:sp>
        <p:nvSpPr>
          <p:cNvPr id="14" name="Text Box 13"/>
          <p:cNvSpPr txBox="1"/>
          <p:nvPr/>
        </p:nvSpPr>
        <p:spPr>
          <a:xfrm>
            <a:off x="6801485" y="6129020"/>
            <a:ext cx="4549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Constrictive pericarditis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Content Placeholder 6" descr="photo_2024-02-13_09-27-18 (2)"/>
          <p:cNvPicPr>
            <a:picLocks noChangeAspect="1"/>
          </p:cNvPicPr>
          <p:nvPr>
            <p:ph sz="half" idx="2"/>
          </p:nvPr>
        </p:nvPicPr>
        <p:blipFill>
          <a:blip r:embed="rId1"/>
          <a:srcRect t="12814" r="1206" b="35016"/>
          <a:stretch>
            <a:fillRect/>
          </a:stretch>
        </p:blipFill>
        <p:spPr>
          <a:xfrm>
            <a:off x="803275" y="1019810"/>
            <a:ext cx="6160135" cy="284480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2036445" y="4166870"/>
            <a:ext cx="3298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Atrial fibrillation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20000">
            <a:off x="2282825" y="2675890"/>
            <a:ext cx="6322695" cy="1325880"/>
          </a:xfrm>
        </p:spPr>
        <p:txBody>
          <a:bodyPr>
            <a:noAutofit/>
          </a:bodyPr>
          <a:p>
            <a:r>
              <a:rPr lang="en-US" sz="9600" b="1"/>
              <a:t>THANK YOU</a:t>
            </a:r>
            <a:endParaRPr lang="en-US" sz="96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335"/>
            <a:ext cx="10515600" cy="1325563"/>
          </a:xfrm>
        </p:spPr>
        <p:txBody>
          <a:bodyPr/>
          <a:p>
            <a:r>
              <a:rPr lang="en-US"/>
              <a:t>ANATOMY</a:t>
            </a:r>
            <a:endParaRPr lang="en-US"/>
          </a:p>
        </p:txBody>
      </p:sp>
      <p:pic>
        <p:nvPicPr>
          <p:cNvPr id="4" name="Content Placeholder 3" descr="photo_2024-01-18_20-37-50 (2)"/>
          <p:cNvPicPr>
            <a:picLocks noChangeAspect="1"/>
          </p:cNvPicPr>
          <p:nvPr>
            <p:ph sz="half" idx="1"/>
          </p:nvPr>
        </p:nvPicPr>
        <p:blipFill>
          <a:blip r:embed="rId1"/>
          <a:srcRect l="23468" t="17087" r="19408"/>
          <a:stretch>
            <a:fillRect/>
          </a:stretch>
        </p:blipFill>
        <p:spPr>
          <a:xfrm>
            <a:off x="320675" y="1466215"/>
            <a:ext cx="5699125" cy="4778375"/>
          </a:xfrm>
          <a:prstGeom prst="rect">
            <a:avLst/>
          </a:prstGeom>
        </p:spPr>
      </p:pic>
      <p:pic>
        <p:nvPicPr>
          <p:cNvPr id="5" name="Content Placeholder 4" descr="photo_2024-01-18_20-37-5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9730" y="1286510"/>
            <a:ext cx="5057140" cy="48583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19538</Words>
  <Application>WPS Presentation</Application>
  <PresentationFormat>Widescreen</PresentationFormat>
  <Paragraphs>771</Paragraphs>
  <Slides>84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84</vt:i4>
      </vt:variant>
    </vt:vector>
  </HeadingPairs>
  <TitlesOfParts>
    <vt:vector size="9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Office Theme</vt:lpstr>
      <vt:lpstr>JUGULAR VENOUS PULSE </vt:lpstr>
      <vt:lpstr>REFERENCES</vt:lpstr>
      <vt:lpstr>CONTENT</vt:lpstr>
      <vt:lpstr>HISTORY behind JVP</vt:lpstr>
      <vt:lpstr>PowerPoint 演示文稿</vt:lpstr>
      <vt:lpstr>                      PHYSIOLOGY</vt:lpstr>
      <vt:lpstr>PowerPoint 演示文稿</vt:lpstr>
      <vt:lpstr>PowerPoint 演示文稿</vt:lpstr>
      <vt:lpstr>ANATOMY</vt:lpstr>
      <vt:lpstr>PowerPoint 演示文稿</vt:lpstr>
      <vt:lpstr>                           WHY NOT EJV</vt:lpstr>
      <vt:lpstr>              Why Prefer Right over Left</vt:lpstr>
      <vt:lpstr>        METHOD OF EXAMINATION OF JVP</vt:lpstr>
      <vt:lpstr>PowerPoint 演示文稿</vt:lpstr>
      <vt:lpstr>PowerPoint 演示文稿</vt:lpstr>
      <vt:lpstr>PowerPoint 演示文稿</vt:lpstr>
      <vt:lpstr>                Is this method accurate</vt:lpstr>
      <vt:lpstr>PowerPoint 演示文稿</vt:lpstr>
      <vt:lpstr>   Should you look in Inspiration or expiration?</vt:lpstr>
      <vt:lpstr>PowerPoint 演示文稿</vt:lpstr>
      <vt:lpstr>PowerPoint 演示文稿</vt:lpstr>
      <vt:lpstr>PowerPoint 演示文稿</vt:lpstr>
      <vt:lpstr>                  NORMAL WAVE FORMS</vt:lpstr>
      <vt:lpstr>              </vt:lpstr>
      <vt:lpstr>                             a wave</vt:lpstr>
      <vt:lpstr>                               X descent                       </vt:lpstr>
      <vt:lpstr>                             c wave</vt:lpstr>
      <vt:lpstr>PowerPoint 演示文稿</vt:lpstr>
      <vt:lpstr>PowerPoint 演示文稿</vt:lpstr>
      <vt:lpstr>PowerPoint 演示文稿</vt:lpstr>
      <vt:lpstr>                               v wave</vt:lpstr>
      <vt:lpstr>                               y descent                     Diastolic collapse wave</vt:lpstr>
      <vt:lpstr>                        h wave</vt:lpstr>
      <vt:lpstr>PowerPoint 演示文稿</vt:lpstr>
      <vt:lpstr>PowerPoint 演示文稿</vt:lpstr>
      <vt:lpstr>            ACTUAL V/S WHAT WE SEE</vt:lpstr>
      <vt:lpstr>PowerPoint 演示文稿</vt:lpstr>
      <vt:lpstr>           HOW TO TIME WAVES OF JVP</vt:lpstr>
      <vt:lpstr>PowerPoint 演示文稿</vt:lpstr>
      <vt:lpstr>PowerPoint 演示文稿</vt:lpstr>
      <vt:lpstr>PowerPoint 演示文稿</vt:lpstr>
      <vt:lpstr>        How to make waves forms more visible</vt:lpstr>
      <vt:lpstr>       THE ABDOMINAL COMPRESSION TEST</vt:lpstr>
      <vt:lpstr>PowerPoint 演示文稿</vt:lpstr>
      <vt:lpstr>PowerPoint 演示文稿</vt:lpstr>
      <vt:lpstr>PowerPoint 演示文稿</vt:lpstr>
      <vt:lpstr>              Kussmaul’s sign</vt:lpstr>
      <vt:lpstr>PowerPoint 演示文稿</vt:lpstr>
      <vt:lpstr>                ABNORMALITIES in JV PRESSURE</vt:lpstr>
      <vt:lpstr>2)Increased mean venous pressure (greater than 9 cm H2O)-( impaired cardiac filling).</vt:lpstr>
      <vt:lpstr>PowerPoint 演示文稿</vt:lpstr>
      <vt:lpstr>               Abnormalities in wave forms</vt:lpstr>
      <vt:lpstr>                       Large a wave</vt:lpstr>
      <vt:lpstr>         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x descent abnormalities (x’ descent)</vt:lpstr>
      <vt:lpstr>PowerPoint 演示文稿</vt:lpstr>
      <vt:lpstr>                     v wave abnormalities</vt:lpstr>
      <vt:lpstr>PowerPoint 演示文稿</vt:lpstr>
      <vt:lpstr>                   Y descent abnormalities</vt:lpstr>
      <vt:lpstr>PowerPoint 演示文稿</vt:lpstr>
      <vt:lpstr>If you see a prominant v wave</vt:lpstr>
      <vt:lpstr>PowerPoint 演示文稿</vt:lpstr>
      <vt:lpstr>PowerPoint 演示文稿</vt:lpstr>
      <vt:lpstr>        Peculiarities of v wave in TR</vt:lpstr>
      <vt:lpstr>PowerPoint 演示文稿</vt:lpstr>
      <vt:lpstr>   Atrial Septal Defect</vt:lpstr>
      <vt:lpstr>PowerPoint 演示文稿</vt:lpstr>
      <vt:lpstr>                             RV Failure</vt:lpstr>
      <vt:lpstr>                            JVP in PAH</vt:lpstr>
      <vt:lpstr>                  Constrictive Pericarditis</vt:lpstr>
      <vt:lpstr>Cardiac Tamponade</vt:lpstr>
      <vt:lpstr>                  JVP in arrythmias</vt:lpstr>
      <vt:lpstr>                        JVP in AF</vt:lpstr>
      <vt:lpstr>When you cant find a JVP with elevated CVP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JUGULAR VENOUS PULSE </dc:title>
  <dc:creator/>
  <cp:lastModifiedBy>DELL</cp:lastModifiedBy>
  <cp:revision>69</cp:revision>
  <dcterms:created xsi:type="dcterms:W3CDTF">2024-01-18T16:08:00Z</dcterms:created>
  <dcterms:modified xsi:type="dcterms:W3CDTF">2024-02-19T06:56:07Z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853886F5F30C455AA61DBEDD86F17B65</vt:lpwstr>
  </property>
  <property fmtid="{D5CDD505-2E9C-101B-9397-08002B2CF9AE}" pid="3" name="KSOProductBuildVer">
    <vt:lpwstr>1033-11.2.0.10451</vt:lpwstr>
  </property>
</Properties>
</file>